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0" r:id="rId7"/>
    <p:sldId id="264" r:id="rId8"/>
    <p:sldId id="265" r:id="rId9"/>
    <p:sldId id="266" r:id="rId10"/>
    <p:sldId id="267" r:id="rId11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E251C-5AE4-99E9-1AD4-706BC80C3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75FE88-CE9D-1A30-F181-5DF3A1C5E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118186-B22A-A9E8-6531-B8A0195A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D58577-1FAE-C313-FB8D-769C96FB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5F97D6-3EFE-93E0-180D-647193B9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87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1DA92-4A94-B250-219E-5A822850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1948E2-1B78-4AAE-FD89-6921BFB72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246426-374B-B86C-FE4A-EE4BF7AF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425A68-2E56-30D3-E16F-7477C39E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32EA19-F543-3F5E-0237-76E7B0F1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9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4BB761-814B-FDC9-8596-C3F804E53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C1BE5C-393F-5EFA-FC9D-094C8155B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F637D-D688-41E7-2AAD-7A3426CB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0FE85-7683-3BC9-CD8D-490DB10D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2C13F-B2F5-2BCD-6450-82BF486C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11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0E4CB-87F2-67F6-D446-B23FB263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96DCB3-589D-CDD8-326B-9388AE1E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5F110-ECB5-8A09-3114-F65A02CC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BC905E-C03C-A808-A46D-2D9F2328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CC93F-D774-6451-4D7A-BC5832DD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28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94D90-67F5-ED7B-4BA5-0086043C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A6AC20-1479-664D-3883-7DAC45242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C8EFA1-4388-351C-E610-1DAFF22C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DBFDBA-5728-64A9-E0F4-44FC86D4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0F3D3D-D3D3-5A92-E276-F9CF96FD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35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B7F5B-360D-E0D5-C177-6BA92D68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5913F2-EFD7-C6E2-F513-D79D76C66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79DAAD-88F6-267C-2449-B366C39BC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E9E57A-05D8-2CFD-94BE-407A7E68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9BF710-E307-D37C-15ED-D223D13D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DD7B45-73B7-0672-1476-3273FA31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27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9F595-B988-7107-CF8C-01C8C068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FF49ED-2F8C-5A2E-0402-8075DF415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81D869-DCAD-E5E7-E09B-E83EDFC20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346DA2-650D-D3FB-C0CA-8884859C7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DD318A-B812-0947-220F-4E6FB0BEC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B9658C-7495-098B-257F-D1E11345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058C0E-3029-18B4-E50B-C2DA8CF8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63EBCF-3241-3883-8E75-11BA97FC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29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7E3E0-C864-FACA-966A-1FF8D5EB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56F881-5FA1-A6E1-CFFC-A3A72CF7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E163EE-2935-B135-4C78-B005F41B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C11B95-0457-F971-2325-3D3BD2A0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8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6D70C2-98F3-82E1-6DC5-FC8B15F3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EE2126-8EFD-33F9-315A-99D2BB0A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ED3B3A-FACB-817E-64B0-C45E4F34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2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00967-6A92-E4B1-9532-9BD3CCA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B15A4C-005D-A941-3E6F-392FE6CA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954651-025B-E799-4EF7-55F3631F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3AFB38-625C-1DDF-39AA-2847C6A8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05700B-ED1A-57B9-026F-B2370CD8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C95A5D-EA1F-8470-11B6-952DCAB4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76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01872-80F7-AC15-B346-8022D6E0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461198-83C2-28C8-1C4C-BE009F3AB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059D9D-1F59-7215-B31E-030890A50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80A5B7-4D81-2BD7-48A1-5D5BE49E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9F258F-3C8D-A4E4-6F07-5DD3B060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79F6B7-6996-2412-816D-DE54E619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5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5B1D6-BDBE-BEDC-EAE0-4DF64AAF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172A12-4BE3-D98B-1BCD-52DBE497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E4585B-8DF4-C396-E4E1-B76F301E4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007A-9038-4D97-9B16-433D6529DBD8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0FDC63-751B-7982-66DC-DF21EAEE2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7EFF0F-2B6D-BFFA-2B51-C6798A00A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78E1-F113-4AAA-A65E-A5994F13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3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7C5994-75C4-D412-FC78-953C4FB3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918AB3B-3F35-5E4E-6C25-43F420DCB59C}"/>
              </a:ext>
            </a:extLst>
          </p:cNvPr>
          <p:cNvSpPr/>
          <p:nvPr/>
        </p:nvSpPr>
        <p:spPr>
          <a:xfrm>
            <a:off x="893234" y="1410947"/>
            <a:ext cx="10405533" cy="291004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FF6F71-E32B-A87B-1A4F-580D9A4901D9}"/>
              </a:ext>
            </a:extLst>
          </p:cNvPr>
          <p:cNvSpPr/>
          <p:nvPr/>
        </p:nvSpPr>
        <p:spPr>
          <a:xfrm>
            <a:off x="0" y="5787749"/>
            <a:ext cx="12192000" cy="97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CA0D93-7C69-6795-A87C-5A409FB71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5907106"/>
            <a:ext cx="720000" cy="72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7188158-B402-5268-9FDF-EA85B29B2649}"/>
              </a:ext>
            </a:extLst>
          </p:cNvPr>
          <p:cNvSpPr txBox="1"/>
          <p:nvPr/>
        </p:nvSpPr>
        <p:spPr>
          <a:xfrm>
            <a:off x="1447801" y="5905917"/>
            <a:ext cx="471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kern="0" cap="small" dirty="0">
                <a:solidFill>
                  <a:schemeClr val="bg1"/>
                </a:solidFill>
              </a:rPr>
              <a:t>Räume für regionale Energien</a:t>
            </a:r>
          </a:p>
          <a:p>
            <a:pPr algn="ctr"/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76CBD87-0F5D-F6EE-1DEF-3A5BE693B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3" y="5902342"/>
            <a:ext cx="1460979" cy="7200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EE45D69-65A2-8211-FDE9-2F533556016B}"/>
              </a:ext>
            </a:extLst>
          </p:cNvPr>
          <p:cNvSpPr txBox="1"/>
          <p:nvPr/>
        </p:nvSpPr>
        <p:spPr>
          <a:xfrm>
            <a:off x="643467" y="1613117"/>
            <a:ext cx="10405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pc="200" dirty="0">
                <a:latin typeface="Garamond" panose="02020404030301010803" pitchFamily="18" charset="0"/>
              </a:rPr>
              <a:t>Erarbeitung von Handlungsempfehlungen zu </a:t>
            </a:r>
          </a:p>
          <a:p>
            <a:pPr algn="ctr"/>
            <a:r>
              <a:rPr lang="de-DE" sz="2800" b="1" spc="200" dirty="0">
                <a:latin typeface="Garamond" panose="02020404030301010803" pitchFamily="18" charset="0"/>
              </a:rPr>
              <a:t>Rückbau und Umnutzung von Kleingartenanlagen</a:t>
            </a:r>
          </a:p>
          <a:p>
            <a:pPr algn="ctr"/>
            <a:r>
              <a:rPr lang="de-DE" sz="2800" b="1" spc="200" dirty="0">
                <a:latin typeface="Garamond" panose="02020404030301010803" pitchFamily="18" charset="0"/>
              </a:rPr>
              <a:t>im Altenburger Land</a:t>
            </a:r>
            <a:endParaRPr lang="de-DE" sz="4000" b="1" spc="200" dirty="0">
              <a:latin typeface="Garamond" panose="02020404030301010803" pitchFamily="18" charset="0"/>
            </a:endParaRPr>
          </a:p>
          <a:p>
            <a:pPr algn="r"/>
            <a:endParaRPr lang="de-DE" sz="2800" spc="2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de-DE" sz="2800" spc="2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Marcus Friese, Diplom- Geograph</a:t>
            </a:r>
          </a:p>
          <a:p>
            <a:pPr algn="r"/>
            <a:r>
              <a:rPr lang="de-DE" sz="2800" spc="2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2. November 2024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317C990-B35C-730A-06DF-5F47A478CAAE}"/>
              </a:ext>
            </a:extLst>
          </p:cNvPr>
          <p:cNvSpPr/>
          <p:nvPr/>
        </p:nvSpPr>
        <p:spPr>
          <a:xfrm>
            <a:off x="9818911" y="5902342"/>
            <a:ext cx="720000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6299F7-E22E-ECB2-6B4B-2A9B90CA2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58" y="591524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0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E950-7B0E-11B7-5FE4-CB2C3C4D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DADD95-BB79-A1FF-00BD-3749CF8C6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3E850BB-3910-D0DE-5734-A20A0E00DF6D}"/>
              </a:ext>
            </a:extLst>
          </p:cNvPr>
          <p:cNvSpPr/>
          <p:nvPr/>
        </p:nvSpPr>
        <p:spPr>
          <a:xfrm>
            <a:off x="893234" y="1410947"/>
            <a:ext cx="10405533" cy="291004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2A1392B-0A2D-DBA3-AD45-B4EF79AEDEC1}"/>
              </a:ext>
            </a:extLst>
          </p:cNvPr>
          <p:cNvSpPr/>
          <p:nvPr/>
        </p:nvSpPr>
        <p:spPr>
          <a:xfrm>
            <a:off x="0" y="5787749"/>
            <a:ext cx="12192000" cy="97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C40AAD-D0EA-C11D-84A4-38C5C6A65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5907106"/>
            <a:ext cx="720000" cy="72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6803A9A-08EE-14AF-7048-5FCB4621877B}"/>
              </a:ext>
            </a:extLst>
          </p:cNvPr>
          <p:cNvSpPr txBox="1"/>
          <p:nvPr/>
        </p:nvSpPr>
        <p:spPr>
          <a:xfrm>
            <a:off x="1447801" y="5905917"/>
            <a:ext cx="471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kern="0" cap="small" dirty="0">
                <a:solidFill>
                  <a:schemeClr val="bg1"/>
                </a:solidFill>
              </a:rPr>
              <a:t>Räume für regionale Energien</a:t>
            </a:r>
          </a:p>
          <a:p>
            <a:pPr algn="ctr"/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8C5EE31-324B-9CB0-9ED3-D9552562C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3" y="5902342"/>
            <a:ext cx="1460979" cy="7200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B66A0F4-3D81-EB65-A659-BD3BE7490063}"/>
              </a:ext>
            </a:extLst>
          </p:cNvPr>
          <p:cNvSpPr txBox="1"/>
          <p:nvPr/>
        </p:nvSpPr>
        <p:spPr>
          <a:xfrm>
            <a:off x="643467" y="1613117"/>
            <a:ext cx="10405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pc="200" dirty="0">
                <a:latin typeface="Garamond" panose="02020404030301010803" pitchFamily="18" charset="0"/>
              </a:rPr>
              <a:t>Vielen Dank für Ihre Aufmerksamkeit!</a:t>
            </a:r>
            <a:endParaRPr lang="de-DE" sz="4000" b="1" spc="200" dirty="0">
              <a:latin typeface="Garamond" panose="02020404030301010803" pitchFamily="18" charset="0"/>
            </a:endParaRPr>
          </a:p>
          <a:p>
            <a:pPr algn="r"/>
            <a:endParaRPr lang="de-DE" sz="2800" spc="2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de-DE" sz="2800" spc="200" dirty="0">
                <a:latin typeface="Garamond" panose="02020404030301010803" pitchFamily="18" charset="0"/>
              </a:rPr>
              <a:t>Marcus Friese</a:t>
            </a:r>
          </a:p>
          <a:p>
            <a:pPr algn="r"/>
            <a:r>
              <a:rPr lang="de-DE" sz="2800" spc="200" dirty="0">
                <a:latin typeface="Garamond" panose="02020404030301010803" pitchFamily="18" charset="0"/>
              </a:rPr>
              <a:t>Projektkoordinator ‚Räume für regionale Energien‘</a:t>
            </a:r>
          </a:p>
          <a:p>
            <a:pPr algn="r"/>
            <a:r>
              <a:rPr lang="de-DE" sz="2800" spc="200" dirty="0">
                <a:latin typeface="Garamond" panose="02020404030301010803" pitchFamily="18" charset="0"/>
              </a:rPr>
              <a:t>marcus.friese@altenburger-bauernhoefe.de</a:t>
            </a:r>
          </a:p>
          <a:p>
            <a:pPr algn="r"/>
            <a:r>
              <a:rPr lang="de-DE" sz="2800" spc="200" dirty="0">
                <a:latin typeface="Garamond" panose="02020404030301010803" pitchFamily="18" charset="0"/>
              </a:rPr>
              <a:t>0176 95317415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6260DF-8E03-AD7C-0F9F-EC2F3720FCDB}"/>
              </a:ext>
            </a:extLst>
          </p:cNvPr>
          <p:cNvSpPr/>
          <p:nvPr/>
        </p:nvSpPr>
        <p:spPr>
          <a:xfrm>
            <a:off x="9818911" y="5902342"/>
            <a:ext cx="720000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686C82-3D51-5A32-E732-0569F1EA0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58" y="591524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0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D3BFB-A527-4D15-FD9D-D354E9925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D69447A-C887-EF63-2C74-10516FA41B02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8F37C-A438-8A5B-9823-D6FB4C480A11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D34B66-EBC2-FC27-D112-201D8C2283E6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1. Ausgangslage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9521E1-7037-2F89-46E7-5C880BE8D708}"/>
              </a:ext>
            </a:extLst>
          </p:cNvPr>
          <p:cNvSpPr txBox="1"/>
          <p:nvPr/>
        </p:nvSpPr>
        <p:spPr>
          <a:xfrm>
            <a:off x="828675" y="870628"/>
            <a:ext cx="10229850" cy="508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Große Anzahl von Kleingartenanlagen im Verhältnis zu Einwohnern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Demographische Entwicklung und geändertes Freizeitverhalten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Leerstände in Kleingartenanlagen sind ein strukturelles Problem, betreffen einzelne Anlagen aber unterschiedlich stark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Hohe Leerstände lähmen die Handlungsfähigkeit einzelner Vereine, Rückbau ist nicht aus eigenen Kräften finanziell zu bewältigen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Unregelmäßig verteilte Leerstände erhöhen den Pflegeaufwand und machen eine Nachnutzung unmöglich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998DB13-2618-02C7-C8D2-E1FAF94843F1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9E627D7-11E2-450E-405C-CF8B0A37D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E7918FD-FB74-82F2-828A-BC7E1785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EA8ABF2-1D49-11C2-A394-F99946D26E48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6984536-3C85-E3E9-B522-C85C50AC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14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D2BA1-C936-CB74-6BBB-77BE6B4DA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B428C0E-5A6C-3201-8118-A15DED804F91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7B9ACF-52C8-6546-A35F-CEBF33E1669F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22D71F8-6BE4-8C79-33CE-68F358BE4DC0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2. Zielstellung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7EBC96-7ACE-E120-0675-9D6D7356E5EB}"/>
              </a:ext>
            </a:extLst>
          </p:cNvPr>
          <p:cNvSpPr txBox="1"/>
          <p:nvPr/>
        </p:nvSpPr>
        <p:spPr>
          <a:xfrm>
            <a:off x="810855" y="2017407"/>
            <a:ext cx="10637073" cy="366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Entscheidungsfindung mit den Vorständen anhand von datenbasierten Szenarien, planerischen Gegebenheiten und Vorarbeiten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Erarbeitung von individuellen Fahrplänen zum verantwortungsvollen Rückbau von Anlagenteilen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Prüfung von Nachnutzungsmöglichkeiten und Finanzierung mit konkreten Vorschlägen an die Kommune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1FA7EFE-A8AC-0EFC-9C7E-740DA9B56463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13A5F80-80F7-71A3-8D8B-EEE8D576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3BC2A53-1DB3-4AB4-8B09-1FC3050BA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8CA0D02-797C-E717-ABCA-CD9B66522ED6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2D7CA20-EEBC-73B4-1D19-B4A13F0DF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DAAF913-9D9B-8F54-128D-EB76281160D5}"/>
              </a:ext>
            </a:extLst>
          </p:cNvPr>
          <p:cNvSpPr txBox="1"/>
          <p:nvPr/>
        </p:nvSpPr>
        <p:spPr>
          <a:xfrm>
            <a:off x="307910" y="791132"/>
            <a:ext cx="1173791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de-DE" sz="2000" i="1" spc="100" dirty="0"/>
              <a:t>Mit der pilothaften Entwicklung von Handlungsempfehlungen sollen die Kleingartenanlagen Handlungsfähigkeit zurückerlangen und zukunftssicher gemacht werden.</a:t>
            </a:r>
          </a:p>
        </p:txBody>
      </p:sp>
    </p:spTree>
    <p:extLst>
      <p:ext uri="{BB962C8B-B14F-4D97-AF65-F5344CB8AC3E}">
        <p14:creationId xmlns:p14="http://schemas.microsoft.com/office/powerpoint/2010/main" val="95073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CC34E-4733-A106-A86A-049BDC2CF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E207442-4B40-ADFD-8BA0-35282F70C103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5E1B51-2950-EE9B-D05B-DD393439D9F3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EBE497A-99AF-6B57-FA32-2D633877473C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3. Die neun vorgeschlagenen Kleingartenanlagen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DBCF0C-7050-0FA7-2FB6-963D7D1E4415}"/>
              </a:ext>
            </a:extLst>
          </p:cNvPr>
          <p:cNvSpPr txBox="1"/>
          <p:nvPr/>
        </p:nvSpPr>
        <p:spPr>
          <a:xfrm>
            <a:off x="828675" y="1067605"/>
            <a:ext cx="4545758" cy="342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Altenburg Ost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Friedenshöhe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Mühlengrund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Poschwitzer Höhe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Donatgrund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66DF18B-3073-CF4A-DF57-3F4426065EC1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8EDFBD-99A2-AA86-8CA8-2CE8A073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147EA49-EF58-5296-980F-525AC390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656BEB0-8BC2-EAAB-EC9A-32BCDE9E960D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B44FEC7-4B6A-EC1C-8D7A-EA20C414D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772E5D7A-D836-5A70-8560-0CCB110F4F88}"/>
              </a:ext>
            </a:extLst>
          </p:cNvPr>
          <p:cNvSpPr txBox="1"/>
          <p:nvPr/>
        </p:nvSpPr>
        <p:spPr>
          <a:xfrm>
            <a:off x="6044245" y="1067636"/>
            <a:ext cx="5000334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Oberzetscha, Am Sportplatz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Gute Hoffnung und Phönix in Lucka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Wilchwitz</a:t>
            </a:r>
          </a:p>
        </p:txBody>
      </p:sp>
    </p:spTree>
    <p:extLst>
      <p:ext uri="{BB962C8B-B14F-4D97-AF65-F5344CB8AC3E}">
        <p14:creationId xmlns:p14="http://schemas.microsoft.com/office/powerpoint/2010/main" val="333548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EA49F-E3F4-BCB8-76A3-C4A47AD3A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BDBB3F6-88C0-2B0E-3808-F44443415983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C6EA6C-F039-975E-4FF3-F8009D922334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D1221E-F935-A380-C3D4-22546F36410C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4. Datenerhebung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10FAA-850F-A4F4-E569-8B948406BB98}"/>
              </a:ext>
            </a:extLst>
          </p:cNvPr>
          <p:cNvSpPr txBox="1"/>
          <p:nvPr/>
        </p:nvSpPr>
        <p:spPr>
          <a:xfrm>
            <a:off x="828675" y="1130700"/>
            <a:ext cx="11363324" cy="412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Begehung und vertiefende Gespräche mit dem Vorstand der Kleingartenanlage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Beschreibung und Bewertung planerischer Vorgaben und Vorarbeiten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Kartierung der Leerstände und Nutzerstruktur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Dokumentation der Lauben und baulicher Anlagen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spc="100" dirty="0"/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spc="10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A5FFC6F-F23C-3683-A47C-4E94C8A2BBFC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384D2EB-6853-9EA7-4737-485BB45F3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0286D2D-8708-39AA-5BA6-E343DCB8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716F360A-7AC3-1B1D-727A-526F74D13DEF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01D4141-08FC-EB62-E816-F855C82B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90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BE0B9-29DA-48AA-7982-A49D2D072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D138D8E-176B-2F49-3BBA-89619E728059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BD86D7-85F7-5EE1-7547-B3B39C4CA742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29C3A7-8126-2AE6-5B7E-CC42D162DA72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5. Szenarien besprechen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A51F80-B9A0-AF7C-DAE7-F8EB1E6C7216}"/>
              </a:ext>
            </a:extLst>
          </p:cNvPr>
          <p:cNvSpPr txBox="1"/>
          <p:nvPr/>
        </p:nvSpPr>
        <p:spPr>
          <a:xfrm>
            <a:off x="828675" y="1130700"/>
            <a:ext cx="10229850" cy="468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Karten zu aktueller und zukünftiger Belegung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Flächen für Umnutzung identifizieren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Zeitplanung für sozialverträgliche Freilenkung (keine Neuvergabe, Übergangsfristen, Angebot für Umzüge)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Information der Pächter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Kostenschätzung für Rückbau und Reaktivierung von Parzellen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Nachnutzungsmöglichkeiten erörtern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17F946D-A9FE-7C1C-3FFD-2AE6135174E6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FF3D19B-E651-6DE9-AFB5-528D7BEF7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0106D11-2C43-4A82-07CB-EABC12E68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BDFD180-735F-B3AE-9CEF-D8BC74F5C2A4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5DDB3BF-1C54-4202-C213-C4B3BEB3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51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871D-9ADF-FA93-02FC-976214276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9BC12EA-F63A-C10E-D03F-701042BFC3B4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C94DFD-EA33-12AB-D948-9ECDBA209526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E3B677-2608-B512-D9AA-3A5F465F2257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6. Die Nachnutzung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37AF46-6FB4-6095-8D36-FE67516B0DA1}"/>
              </a:ext>
            </a:extLst>
          </p:cNvPr>
          <p:cNvSpPr txBox="1"/>
          <p:nvPr/>
        </p:nvSpPr>
        <p:spPr>
          <a:xfrm>
            <a:off x="828675" y="1130700"/>
            <a:ext cx="10443270" cy="382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Verantwortungsvoller Umgang mit Grund und Boden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Nachnutzungen sollen zur Kleingartenanlage passen und die Kommune die in ihrer Entwicklung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Vorabprüfung der Möglichkeiten und Grenzen bestimmter Nutzungsarten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Finanzierung des Rückbaus durch Fördermittel oder Nachnutzer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A9D1E94-2AC7-5EA3-7EE8-EB5CF2E24B2C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F5D11C0-C1E6-A5F9-DF63-1E829EDE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AD61C10-E2FE-71B7-A084-B6CA84E8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650193E-FF18-4E79-7803-F772A864B3D9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B6B127F-6E49-EFD9-1ECD-F48CC0DA1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63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B617-662F-FB63-0D68-DE0D2D3AF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C6A976C-84E6-CE6E-3D56-244B0F75B80D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0F1A5C-7012-3831-D3C9-E20BAB614229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139C62-503D-30A2-F282-B36132D9A922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7. Beispiele für sinnvolle Nachnutzung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47D73C-E3A4-CF79-9809-17650DCBA801}"/>
              </a:ext>
            </a:extLst>
          </p:cNvPr>
          <p:cNvSpPr txBox="1"/>
          <p:nvPr/>
        </p:nvSpPr>
        <p:spPr>
          <a:xfrm>
            <a:off x="828674" y="1130700"/>
            <a:ext cx="11431749" cy="271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Umwandlung in Landwirtschafts-, Forst oder Naturschutzflächen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Ausgleichs- und Ersatzmaßnahmen für städtische oder private Bebauungspläne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Freiflächenphotovoltaik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Wohnbebauung oder öffentliche Nutzung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48C8033-E656-D942-E90E-5FAF00E7E819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9816733-4589-1706-A9A4-9A345A6AF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939006F-2150-B992-36F5-CD23A41C0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E6DC15D-06D2-1062-2008-F528C221238C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920C238-7ACD-0411-8E61-5D20A78DC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60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6CC21-03DC-5EDC-AE60-0DD26108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D2946BC-FCCA-B673-0421-D0E4DD61D5C7}"/>
              </a:ext>
            </a:extLst>
          </p:cNvPr>
          <p:cNvSpPr/>
          <p:nvPr/>
        </p:nvSpPr>
        <p:spPr>
          <a:xfrm>
            <a:off x="0" y="6039062"/>
            <a:ext cx="12192000" cy="770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CC5FE-0A0D-12D5-000C-70F8EC4C2446}"/>
              </a:ext>
            </a:extLst>
          </p:cNvPr>
          <p:cNvSpPr txBox="1"/>
          <p:nvPr/>
        </p:nvSpPr>
        <p:spPr>
          <a:xfrm>
            <a:off x="1463538" y="6278427"/>
            <a:ext cx="58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Räume für regionale Energien </a:t>
            </a:r>
            <a:r>
              <a:rPr lang="de-DE" i="1" dirty="0">
                <a:solidFill>
                  <a:schemeClr val="bg1"/>
                </a:solidFill>
              </a:rPr>
              <a:t>Altenburger 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ADC1DEE-C292-786C-6C83-B422B252C028}"/>
              </a:ext>
            </a:extLst>
          </p:cNvPr>
          <p:cNvSpPr txBox="1"/>
          <p:nvPr/>
        </p:nvSpPr>
        <p:spPr>
          <a:xfrm>
            <a:off x="552450" y="185566"/>
            <a:ext cx="1022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1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8. Individuelle Handlungsempfehlungen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CD3C8A3-A8D1-29B7-361F-618BE3FB7D5C}"/>
              </a:ext>
            </a:extLst>
          </p:cNvPr>
          <p:cNvSpPr txBox="1"/>
          <p:nvPr/>
        </p:nvSpPr>
        <p:spPr>
          <a:xfrm>
            <a:off x="828674" y="1130700"/>
            <a:ext cx="11431749" cy="59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Einigung auf einen Fahrplan zum schrittweisen Rückbau ausgewählter Bereiche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Benennung klarer Verantwortlichkeiten zwischen Kleingartenverein, Verband, Kommune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Diskussion möglicher Nachnutzungen mit der Kommune, dem Landkreis, Eigentümern, Fördermittelgebern oder möglichen Investoren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Beschränkung auf ein oder zwei mögliche Nachnutzungen je Anlage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400" spc="100" dirty="0"/>
              <a:t>Fertigstellung der letzten Handlungsempfehlung Ende August 2025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endParaRPr lang="de-DE" sz="2400" spc="100" dirty="0"/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de-DE" sz="2400" spc="10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971AD6F-A11E-050F-0C49-50CBE6461B30}"/>
              </a:ext>
            </a:extLst>
          </p:cNvPr>
          <p:cNvGrpSpPr/>
          <p:nvPr/>
        </p:nvGrpSpPr>
        <p:grpSpPr>
          <a:xfrm>
            <a:off x="9000370" y="6098147"/>
            <a:ext cx="2919574" cy="656796"/>
            <a:chOff x="9000370" y="6032830"/>
            <a:chExt cx="2919574" cy="65679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D220AED-4DF8-1AB5-92CE-B3CCF417F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944" y="6036081"/>
              <a:ext cx="648000" cy="6480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9A20828-1F5E-C7FB-699B-87D96617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70" y="6041626"/>
              <a:ext cx="1161100" cy="57221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57B4DF7-E13C-1DE1-5EA5-7742C88F20E6}"/>
                </a:ext>
              </a:extLst>
            </p:cNvPr>
            <p:cNvSpPr/>
            <p:nvPr/>
          </p:nvSpPr>
          <p:spPr>
            <a:xfrm>
              <a:off x="10392706" y="6041626"/>
              <a:ext cx="648000" cy="64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E1ACBEC-F30E-1F29-B33F-2FA8CCE3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707" y="6032830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07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Breitbild</PresentationFormat>
  <Paragraphs>72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Marcus Friese</dc:creator>
  <cp:lastModifiedBy>Regionalverband der Kleingärtner e.V.</cp:lastModifiedBy>
  <cp:revision>23</cp:revision>
  <cp:lastPrinted>2024-11-11T09:53:12Z</cp:lastPrinted>
  <dcterms:created xsi:type="dcterms:W3CDTF">2023-07-19T12:49:19Z</dcterms:created>
  <dcterms:modified xsi:type="dcterms:W3CDTF">2024-11-11T09:53:30Z</dcterms:modified>
</cp:coreProperties>
</file>