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76" r:id="rId3"/>
    <p:sldId id="277" r:id="rId4"/>
    <p:sldId id="279" r:id="rId5"/>
    <p:sldId id="258" r:id="rId6"/>
    <p:sldId id="259" r:id="rId7"/>
    <p:sldId id="281" r:id="rId8"/>
    <p:sldId id="284" r:id="rId9"/>
    <p:sldId id="282" r:id="rId10"/>
    <p:sldId id="283" r:id="rId11"/>
    <p:sldId id="280" r:id="rId12"/>
    <p:sldId id="266" r:id="rId13"/>
    <p:sldId id="260" r:id="rId14"/>
    <p:sldId id="261" r:id="rId15"/>
    <p:sldId id="262" r:id="rId16"/>
    <p:sldId id="263" r:id="rId17"/>
    <p:sldId id="264" r:id="rId18"/>
    <p:sldId id="265" r:id="rId19"/>
    <p:sldId id="267" r:id="rId20"/>
    <p:sldId id="268" r:id="rId21"/>
    <p:sldId id="274" r:id="rId22"/>
    <p:sldId id="272" r:id="rId23"/>
    <p:sldId id="270" r:id="rId24"/>
    <p:sldId id="273" r:id="rId25"/>
    <p:sldId id="285" r:id="rId26"/>
    <p:sldId id="269" r:id="rId27"/>
    <p:sldId id="271" r:id="rId28"/>
    <p:sldId id="286" r:id="rId29"/>
  </p:sldIdLst>
  <p:sldSz cx="12192000" cy="6858000"/>
  <p:notesSz cx="6858000" cy="99456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ank Wodrich" initials="FW" lastIdx="1" clrIdx="0">
    <p:extLst>
      <p:ext uri="{19B8F6BF-5375-455C-9EA6-DF929625EA0E}">
        <p15:presenceInfo xmlns:p15="http://schemas.microsoft.com/office/powerpoint/2012/main" userId="5a837795723e9f2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D6E1D-F757-48AB-A403-A06E4A94A9CA}" type="datetimeFigureOut">
              <a:rPr lang="de-DE" smtClean="0"/>
              <a:t>08.09.2023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6511B5E-6089-4DBE-805E-CA501AD073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2399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D6E1D-F757-48AB-A403-A06E4A94A9CA}" type="datetimeFigureOut">
              <a:rPr lang="de-DE" smtClean="0"/>
              <a:t>08.09.2023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6511B5E-6089-4DBE-805E-CA501AD073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3648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D6E1D-F757-48AB-A403-A06E4A94A9CA}" type="datetimeFigureOut">
              <a:rPr lang="de-DE" smtClean="0"/>
              <a:t>08.09.2023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6511B5E-6089-4DBE-805E-CA501AD07321}" type="slidenum">
              <a:rPr lang="de-DE" smtClean="0"/>
              <a:t>‹Nr.›</a:t>
            </a:fld>
            <a:endParaRPr lang="de-DE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586956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D6E1D-F757-48AB-A403-A06E4A94A9CA}" type="datetimeFigureOut">
              <a:rPr lang="de-DE" smtClean="0"/>
              <a:t>08.09.2023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6511B5E-6089-4DBE-805E-CA501AD073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30097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D6E1D-F757-48AB-A403-A06E4A94A9CA}" type="datetimeFigureOut">
              <a:rPr lang="de-DE" smtClean="0"/>
              <a:t>08.09.2023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6511B5E-6089-4DBE-805E-CA501AD07321}" type="slidenum">
              <a:rPr lang="de-DE" smtClean="0"/>
              <a:t>‹Nr.›</a:t>
            </a:fld>
            <a:endParaRPr lang="de-DE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006039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D6E1D-F757-48AB-A403-A06E4A94A9CA}" type="datetimeFigureOut">
              <a:rPr lang="de-DE" smtClean="0"/>
              <a:t>08.09.2023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6511B5E-6089-4DBE-805E-CA501AD073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94401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D6E1D-F757-48AB-A403-A06E4A94A9CA}" type="datetimeFigureOut">
              <a:rPr lang="de-DE" smtClean="0"/>
              <a:t>08.09.2023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11B5E-6089-4DBE-805E-CA501AD073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79333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D6E1D-F757-48AB-A403-A06E4A94A9CA}" type="datetimeFigureOut">
              <a:rPr lang="de-DE" smtClean="0"/>
              <a:t>08.09.2023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11B5E-6089-4DBE-805E-CA501AD073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0398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D6E1D-F757-48AB-A403-A06E4A94A9CA}" type="datetimeFigureOut">
              <a:rPr lang="de-DE" smtClean="0"/>
              <a:t>08.09.2023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11B5E-6089-4DBE-805E-CA501AD073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1874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D6E1D-F757-48AB-A403-A06E4A94A9CA}" type="datetimeFigureOut">
              <a:rPr lang="de-DE" smtClean="0"/>
              <a:t>08.09.2023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6511B5E-6089-4DBE-805E-CA501AD073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6178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D6E1D-F757-48AB-A403-A06E4A94A9CA}" type="datetimeFigureOut">
              <a:rPr lang="de-DE" smtClean="0"/>
              <a:t>08.09.2023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6511B5E-6089-4DBE-805E-CA501AD073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9293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D6E1D-F757-48AB-A403-A06E4A94A9CA}" type="datetimeFigureOut">
              <a:rPr lang="de-DE" smtClean="0"/>
              <a:t>08.09.2023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6511B5E-6089-4DBE-805E-CA501AD073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9916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D6E1D-F757-48AB-A403-A06E4A94A9CA}" type="datetimeFigureOut">
              <a:rPr lang="de-DE" smtClean="0"/>
              <a:t>08.09.2023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11B5E-6089-4DBE-805E-CA501AD073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0236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D6E1D-F757-48AB-A403-A06E4A94A9CA}" type="datetimeFigureOut">
              <a:rPr lang="de-DE" smtClean="0"/>
              <a:t>08.09.2023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11B5E-6089-4DBE-805E-CA501AD073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3775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D6E1D-F757-48AB-A403-A06E4A94A9CA}" type="datetimeFigureOut">
              <a:rPr lang="de-DE" smtClean="0"/>
              <a:t>08.09.2023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11B5E-6089-4DBE-805E-CA501AD073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3974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D6E1D-F757-48AB-A403-A06E4A94A9CA}" type="datetimeFigureOut">
              <a:rPr lang="de-DE" smtClean="0"/>
              <a:t>08.09.2023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6511B5E-6089-4DBE-805E-CA501AD073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7618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D6E1D-F757-48AB-A403-A06E4A94A9CA}" type="datetimeFigureOut">
              <a:rPr lang="de-DE" smtClean="0"/>
              <a:t>08.09.2023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6511B5E-6089-4DBE-805E-CA501AD073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588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ng.com/ck/a?!&amp;&amp;p=01d4bad63d2fe6ffJmltdHM9MTY5MzI2NzIwMCZpZ3VpZD0wMGI3Y2JlYi1jM2M5LTYxMjgtMjczMC1kOTg1YzI2MzYwNzQmaW5zaWQ9NTYyMg&amp;ptn=3&amp;hsh=3&amp;fclid=00b7cbeb-c3c9-6128-2730-d985c2636074&amp;u=a1L3NlYXJjaD9xPVByb3RvbiUyMHdpa2lwZWRpYSZmb3JtPVdJS0lSRQ&amp;ntb=1" TargetMode="External"/><Relationship Id="rId7" Type="http://schemas.openxmlformats.org/officeDocument/2006/relationships/image" Target="../media/image24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hyperlink" Target="https://www.bing.com/ck/a?!&amp;&amp;p=412494339bb22a01JmltdHM9MTY5MzI2NzIwMCZpZ3VpZD0wMGI3Y2JlYi1jM2M5LTYxMjgtMjczMC1kOTg1YzI2MzYwNzQmaW5zaWQ9NTYyMQ&amp;ptn=3&amp;hsh=3&amp;fclid=00b7cbeb-c3c9-6128-2730-d985c2636074&amp;u=a1L3NlYXJjaD9xPVBILVdlcnQlMjB3aWtpcGVkaWEmZm9ybT1XSUtJUkU&amp;ntb=1" TargetMode="External"/><Relationship Id="rId4" Type="http://schemas.openxmlformats.org/officeDocument/2006/relationships/hyperlink" Target="https://www.bing.com/ck/a?!&amp;&amp;p=ac5e0dd0e5f593d7JmltdHM9MTY5MzI2NzIwMCZpZ3VpZD0wMGI3Y2JlYi1jM2M5LTYxMjgtMjczMC1kOTg1YzI2MzYwNzQmaW5zaWQ9NTYyMA&amp;ptn=3&amp;hsh=3&amp;fclid=00b7cbeb-c3c9-6128-2730-d985c2636074&amp;u=a1L3NlYXJjaD9xPUJvZGVuJTIwKEJvZGVua3VuZGUpJTIwd2lraXBlZGlhJmZvcm09V0lLSVJF&amp;ntb=1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obi.de/pflanzenpflege-pflanzenanzucht/blumenerde/c/2731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s://www.obi.de/saemereien-blumenzwiebeln/gemuesesamen/c/2079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image" Target="../media/image6.webp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kompostwiki.de/weiterfuehrendes/hilfsstoffe/pflanzenkohle" TargetMode="External"/><Relationship Id="rId5" Type="http://schemas.openxmlformats.org/officeDocument/2006/relationships/hyperlink" Target="http://kompostwiki.de/weiterfuehrendes/hilfsstoffe/kalk" TargetMode="External"/><Relationship Id="rId4" Type="http://schemas.openxmlformats.org/officeDocument/2006/relationships/hyperlink" Target="http://kompostwiki.de/weiterfuehrendes/hilfsstoffe/stickstoffduenger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1.jpg"/><Relationship Id="rId7" Type="http://schemas.openxmlformats.org/officeDocument/2006/relationships/image" Target="../media/image48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G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mwelt-im-unterricht.de/hintergrund/das-thema-klimawandel-in-der-schule/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laudesegardsangatte.vefblog.net/123.html" TargetMode="External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A561C7-D5D1-7233-6988-3CDA6D2E9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5359" y="658912"/>
            <a:ext cx="8911687" cy="1280890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Kompost- das Gold des Kleingärtners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B2F89F2-EAA7-52A2-0D68-02C4618D2F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1646" y="2330209"/>
            <a:ext cx="8915400" cy="3777622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  </a:t>
            </a:r>
            <a:r>
              <a:rPr lang="de-DE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9. September 2023</a:t>
            </a:r>
          </a:p>
          <a:p>
            <a:pPr marL="0" indent="0">
              <a:buNone/>
            </a:pPr>
            <a:endParaRPr lang="de-DE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DE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  </a:t>
            </a:r>
            <a:r>
              <a:rPr lang="de-DE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Kleingartenanlage „Ost“ e.V. Altenburg</a:t>
            </a:r>
          </a:p>
          <a:p>
            <a:pPr marL="0" indent="0">
              <a:buNone/>
            </a:pPr>
            <a:endParaRPr lang="de-DE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DE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  Frank Wodrich</a:t>
            </a:r>
          </a:p>
          <a:p>
            <a:pPr marL="0" indent="0">
              <a:buNone/>
            </a:pPr>
            <a:r>
              <a:rPr lang="de-DE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  Regionalfachberater</a:t>
            </a:r>
          </a:p>
          <a:p>
            <a:pPr marL="0" indent="0">
              <a:buNone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9309075-AE1E-B126-4A26-9F500E1EDE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141" y="198901"/>
            <a:ext cx="1268804" cy="101385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99CE5BF-13C1-2CA5-0142-F75E8D911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3532"/>
            <a:ext cx="612249" cy="48922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858544F-CC54-7988-0488-CD3322250A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693" y="2955152"/>
            <a:ext cx="451485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978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70271D7C-52E3-0625-501E-DFE021F26F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486" y="1167031"/>
            <a:ext cx="4444372" cy="200589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B3EAE76-E225-CA22-FCDA-B25FA811B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6422" y="221891"/>
            <a:ext cx="8911687" cy="1280890"/>
          </a:xfrm>
        </p:spPr>
        <p:txBody>
          <a:bodyPr>
            <a:normAutofit/>
          </a:bodyPr>
          <a:lstStyle/>
          <a:p>
            <a:r>
              <a:rPr lang="de-DE" sz="20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Grundlagenwissen:</a:t>
            </a:r>
            <a:br>
              <a:rPr lang="de-DE" sz="20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7F3BDB0-BF1E-C158-F298-E0B1844758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6422" y="679016"/>
            <a:ext cx="8915400" cy="3777622"/>
          </a:xfrm>
        </p:spPr>
        <p:txBody>
          <a:bodyPr>
            <a:normAutofit/>
          </a:bodyPr>
          <a:lstStyle/>
          <a:p>
            <a:pPr marL="0"/>
            <a:r>
              <a:rPr lang="de-DE" sz="16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Boden PH- Wert - Maß für die Aktivität von H-</a:t>
            </a:r>
            <a:r>
              <a:rPr lang="de-DE" sz="16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Protonen</a:t>
            </a:r>
            <a:r>
              <a:rPr lang="de-DE" sz="16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im Bodenwasser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C30CE3C-0A88-8C02-CA35-28593FA6649B}"/>
              </a:ext>
            </a:extLst>
          </p:cNvPr>
          <p:cNvSpPr txBox="1"/>
          <p:nvPr/>
        </p:nvSpPr>
        <p:spPr>
          <a:xfrm>
            <a:off x="2047462" y="1099190"/>
            <a:ext cx="70885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rgbClr val="222222"/>
                </a:solidFill>
                <a:latin typeface="Roboto" panose="02000000000000000000" pitchFamily="2" charset="0"/>
              </a:rPr>
              <a:t>Zusammensetzung aus </a:t>
            </a:r>
            <a:r>
              <a:rPr lang="de-DE" sz="1600" dirty="0">
                <a:solidFill>
                  <a:srgbClr val="222222"/>
                </a:solidFill>
                <a:latin typeface="Roboto" panose="020000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Boden</a:t>
            </a:r>
            <a:r>
              <a:rPr lang="de-DE" sz="1600" dirty="0">
                <a:solidFill>
                  <a:srgbClr val="222222"/>
                </a:solidFill>
                <a:latin typeface="Roboto" panose="02000000000000000000" pitchFamily="2" charset="0"/>
              </a:rPr>
              <a:t> und </a:t>
            </a:r>
            <a:r>
              <a:rPr lang="de-DE" sz="1600" dirty="0">
                <a:solidFill>
                  <a:srgbClr val="222222"/>
                </a:solidFill>
                <a:latin typeface="Roboto" panose="02000000000000000000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pH-Wert</a:t>
            </a:r>
            <a:r>
              <a:rPr lang="de-DE" sz="1600" dirty="0">
                <a:solidFill>
                  <a:srgbClr val="222222"/>
                </a:solidFill>
                <a:latin typeface="Roboto" panose="02000000000000000000" pitchFamily="2" charset="0"/>
              </a:rPr>
              <a:t>. (Potential des Wasserstoffs</a:t>
            </a:r>
            <a:r>
              <a:rPr lang="de-DE" sz="1600" b="0" i="0" dirty="0">
                <a:effectLst/>
                <a:latin typeface="Roboto" panose="02000000000000000000" pitchFamily="2" charset="0"/>
              </a:rPr>
              <a:t>)</a:t>
            </a:r>
            <a:endParaRPr lang="de-DE" sz="1600" dirty="0"/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476021C1-B44F-CD71-F8AF-D4A412C651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3726180"/>
              </p:ext>
            </p:extLst>
          </p:nvPr>
        </p:nvGraphicFramePr>
        <p:xfrm>
          <a:off x="2313507" y="2755074"/>
          <a:ext cx="6111362" cy="3881035"/>
        </p:xfrm>
        <a:graphic>
          <a:graphicData uri="http://schemas.openxmlformats.org/drawingml/2006/table">
            <a:tbl>
              <a:tblPr/>
              <a:tblGrid>
                <a:gridCol w="3055681">
                  <a:extLst>
                    <a:ext uri="{9D8B030D-6E8A-4147-A177-3AD203B41FA5}">
                      <a16:colId xmlns:a16="http://schemas.microsoft.com/office/drawing/2014/main" val="438201898"/>
                    </a:ext>
                  </a:extLst>
                </a:gridCol>
                <a:gridCol w="3055681">
                  <a:extLst>
                    <a:ext uri="{9D8B030D-6E8A-4147-A177-3AD203B41FA5}">
                      <a16:colId xmlns:a16="http://schemas.microsoft.com/office/drawing/2014/main" val="194635721"/>
                    </a:ext>
                  </a:extLst>
                </a:gridCol>
              </a:tblGrid>
              <a:tr h="270698">
                <a:tc gridSpan="2">
                  <a:txBody>
                    <a:bodyPr/>
                    <a:lstStyle/>
                    <a:p>
                      <a:r>
                        <a:rPr lang="de-DE" sz="1200" b="1" cap="small">
                          <a:solidFill>
                            <a:srgbClr val="FFFFFF"/>
                          </a:solidFill>
                          <a:effectLst/>
                        </a:rPr>
                        <a:t>Beziehung Nährstoffe und Boden-pH-Wert</a:t>
                      </a:r>
                    </a:p>
                  </a:txBody>
                  <a:tcPr marL="52234" marR="52234" marT="78351" marB="78351" anchor="ctr">
                    <a:lnL w="9525" cap="flat" cmpd="sng" algn="ctr">
                      <a:solidFill>
                        <a:srgbClr val="0A0A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A0A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A0A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989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6330722"/>
                  </a:ext>
                </a:extLst>
              </a:tr>
              <a:tr h="227217">
                <a:tc>
                  <a:txBody>
                    <a:bodyPr/>
                    <a:lstStyle/>
                    <a:p>
                      <a:pPr fontAlgn="t"/>
                      <a:r>
                        <a:rPr lang="de-DE" sz="1200" b="1" dirty="0">
                          <a:effectLst/>
                        </a:rPr>
                        <a:t>Nährstoffe</a:t>
                      </a:r>
                      <a:endParaRPr lang="de-DE" sz="1200" dirty="0">
                        <a:effectLst/>
                      </a:endParaRPr>
                    </a:p>
                  </a:txBody>
                  <a:tcPr marL="19588" marR="19588" marT="19588" marB="19588">
                    <a:lnL w="9525" cap="flat" cmpd="sng" algn="ctr">
                      <a:solidFill>
                        <a:srgbClr val="0A0A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A0A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A0A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A0A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de-DE" sz="1200" b="1">
                          <a:effectLst/>
                        </a:rPr>
                        <a:t>pH-Bereich</a:t>
                      </a:r>
                      <a:endParaRPr lang="de-DE" sz="1200">
                        <a:effectLst/>
                      </a:endParaRPr>
                    </a:p>
                  </a:txBody>
                  <a:tcPr marL="19588" marR="19588" marT="19588" marB="19588">
                    <a:lnL w="9525" cap="flat" cmpd="sng" algn="ctr">
                      <a:solidFill>
                        <a:srgbClr val="0A0A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A0A0A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A0A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A0A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16508"/>
                  </a:ext>
                </a:extLst>
              </a:tr>
              <a:tr h="415259">
                <a:tc>
                  <a:txBody>
                    <a:bodyPr/>
                    <a:lstStyle/>
                    <a:p>
                      <a:pPr fontAlgn="t"/>
                      <a:r>
                        <a:rPr lang="de-DE" sz="1200" dirty="0">
                          <a:effectLst/>
                        </a:rPr>
                        <a:t>Aluminium</a:t>
                      </a:r>
                    </a:p>
                  </a:txBody>
                  <a:tcPr marL="19588" marR="19588" marT="19588" marB="19588">
                    <a:lnL w="9525" cap="flat" cmpd="sng" algn="ctr">
                      <a:solidFill>
                        <a:srgbClr val="0A0A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A0A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A0A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A0A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FF0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de-DE" sz="1200">
                          <a:effectLst/>
                        </a:rPr>
                        <a:t>unter 5.5,</a:t>
                      </a:r>
                      <a:br>
                        <a:rPr lang="de-DE" sz="1200">
                          <a:effectLst/>
                        </a:rPr>
                      </a:br>
                      <a:r>
                        <a:rPr lang="de-DE" sz="1200">
                          <a:effectLst/>
                        </a:rPr>
                        <a:t>über 8.8</a:t>
                      </a:r>
                    </a:p>
                  </a:txBody>
                  <a:tcPr marL="19588" marR="19588" marT="19588" marB="19588">
                    <a:lnL w="9525" cap="flat" cmpd="sng" algn="ctr">
                      <a:solidFill>
                        <a:srgbClr val="0A0A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A0A0A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A0A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A0A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1088366"/>
                  </a:ext>
                </a:extLst>
              </a:tr>
              <a:tr h="415259">
                <a:tc>
                  <a:txBody>
                    <a:bodyPr/>
                    <a:lstStyle/>
                    <a:p>
                      <a:pPr fontAlgn="t"/>
                      <a:r>
                        <a:rPr lang="de-DE" sz="1200">
                          <a:effectLst/>
                        </a:rPr>
                        <a:t>Bor</a:t>
                      </a:r>
                    </a:p>
                  </a:txBody>
                  <a:tcPr marL="19588" marR="19588" marT="19588" marB="19588">
                    <a:lnL w="9525" cap="flat" cmpd="sng" algn="ctr">
                      <a:solidFill>
                        <a:srgbClr val="0A0A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A0A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A0A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A0A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de-DE" sz="1200">
                          <a:effectLst/>
                        </a:rPr>
                        <a:t>5 - 6,</a:t>
                      </a:r>
                      <a:br>
                        <a:rPr lang="de-DE" sz="1200">
                          <a:effectLst/>
                        </a:rPr>
                      </a:br>
                      <a:r>
                        <a:rPr lang="de-DE" sz="1200">
                          <a:effectLst/>
                        </a:rPr>
                        <a:t>über 8.5</a:t>
                      </a:r>
                    </a:p>
                  </a:txBody>
                  <a:tcPr marL="19588" marR="19588" marT="19588" marB="19588">
                    <a:lnL w="9525" cap="flat" cmpd="sng" algn="ctr">
                      <a:solidFill>
                        <a:srgbClr val="0A0A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A0A0A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A0A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A0A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7073449"/>
                  </a:ext>
                </a:extLst>
              </a:tr>
              <a:tr h="227217">
                <a:tc>
                  <a:txBody>
                    <a:bodyPr/>
                    <a:lstStyle/>
                    <a:p>
                      <a:pPr fontAlgn="t"/>
                      <a:r>
                        <a:rPr lang="de-DE" sz="1200" dirty="0">
                          <a:effectLst/>
                        </a:rPr>
                        <a:t>Calcium</a:t>
                      </a:r>
                    </a:p>
                  </a:txBody>
                  <a:tcPr marL="19588" marR="19588" marT="19588" marB="19588">
                    <a:lnL w="9525" cap="flat" cmpd="sng" algn="ctr">
                      <a:solidFill>
                        <a:srgbClr val="0A0A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A0A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A0A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A0A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FF0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de-DE" sz="1200">
                          <a:effectLst/>
                        </a:rPr>
                        <a:t>6 - 8</a:t>
                      </a:r>
                    </a:p>
                  </a:txBody>
                  <a:tcPr marL="19588" marR="19588" marT="19588" marB="19588">
                    <a:lnL w="9525" cap="flat" cmpd="sng" algn="ctr">
                      <a:solidFill>
                        <a:srgbClr val="0A0A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A0A0A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A0A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A0A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175260"/>
                  </a:ext>
                </a:extLst>
              </a:tr>
              <a:tr h="227217">
                <a:tc>
                  <a:txBody>
                    <a:bodyPr/>
                    <a:lstStyle/>
                    <a:p>
                      <a:pPr fontAlgn="t"/>
                      <a:r>
                        <a:rPr lang="de-DE" sz="1200" dirty="0">
                          <a:effectLst/>
                        </a:rPr>
                        <a:t>Eisen</a:t>
                      </a:r>
                    </a:p>
                  </a:txBody>
                  <a:tcPr marL="19588" marR="19588" marT="19588" marB="19588">
                    <a:lnL w="9525" cap="flat" cmpd="sng" algn="ctr">
                      <a:solidFill>
                        <a:srgbClr val="0A0A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A0A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A0A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A0A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de-DE" sz="1200">
                          <a:effectLst/>
                        </a:rPr>
                        <a:t>4 - 6</a:t>
                      </a:r>
                    </a:p>
                  </a:txBody>
                  <a:tcPr marL="19588" marR="19588" marT="19588" marB="19588">
                    <a:lnL w="9525" cap="flat" cmpd="sng" algn="ctr">
                      <a:solidFill>
                        <a:srgbClr val="0A0A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A0A0A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A0A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A0A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9633988"/>
                  </a:ext>
                </a:extLst>
              </a:tr>
              <a:tr h="227217">
                <a:tc>
                  <a:txBody>
                    <a:bodyPr/>
                    <a:lstStyle/>
                    <a:p>
                      <a:pPr fontAlgn="t"/>
                      <a:r>
                        <a:rPr lang="de-DE" sz="1200">
                          <a:effectLst/>
                        </a:rPr>
                        <a:t>Kalium</a:t>
                      </a:r>
                    </a:p>
                  </a:txBody>
                  <a:tcPr marL="19588" marR="19588" marT="19588" marB="19588">
                    <a:lnL w="9525" cap="flat" cmpd="sng" algn="ctr">
                      <a:solidFill>
                        <a:srgbClr val="0A0A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A0A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A0A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A0A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FF0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de-DE" sz="1200">
                          <a:effectLst/>
                        </a:rPr>
                        <a:t>6 - 7</a:t>
                      </a:r>
                    </a:p>
                  </a:txBody>
                  <a:tcPr marL="19588" marR="19588" marT="19588" marB="19588">
                    <a:lnL w="9525" cap="flat" cmpd="sng" algn="ctr">
                      <a:solidFill>
                        <a:srgbClr val="0A0A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A0A0A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A0A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A0A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743542"/>
                  </a:ext>
                </a:extLst>
              </a:tr>
              <a:tr h="227217">
                <a:tc>
                  <a:txBody>
                    <a:bodyPr/>
                    <a:lstStyle/>
                    <a:p>
                      <a:pPr fontAlgn="t"/>
                      <a:r>
                        <a:rPr lang="de-DE" sz="1200">
                          <a:effectLst/>
                        </a:rPr>
                        <a:t>Kupfer</a:t>
                      </a:r>
                    </a:p>
                  </a:txBody>
                  <a:tcPr marL="19588" marR="19588" marT="19588" marB="19588">
                    <a:lnL w="9525" cap="flat" cmpd="sng" algn="ctr">
                      <a:solidFill>
                        <a:srgbClr val="0A0A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A0A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A0A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A0A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de-DE" sz="1200">
                          <a:effectLst/>
                        </a:rPr>
                        <a:t>5.5 - 7</a:t>
                      </a:r>
                    </a:p>
                  </a:txBody>
                  <a:tcPr marL="19588" marR="19588" marT="19588" marB="19588">
                    <a:lnL w="9525" cap="flat" cmpd="sng" algn="ctr">
                      <a:solidFill>
                        <a:srgbClr val="0A0A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A0A0A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A0A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A0A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8078336"/>
                  </a:ext>
                </a:extLst>
              </a:tr>
              <a:tr h="227217">
                <a:tc>
                  <a:txBody>
                    <a:bodyPr/>
                    <a:lstStyle/>
                    <a:p>
                      <a:pPr fontAlgn="t"/>
                      <a:r>
                        <a:rPr lang="de-DE" sz="1200">
                          <a:effectLst/>
                        </a:rPr>
                        <a:t>Magnesium</a:t>
                      </a:r>
                    </a:p>
                  </a:txBody>
                  <a:tcPr marL="19588" marR="19588" marT="19588" marB="19588">
                    <a:lnL w="9525" cap="flat" cmpd="sng" algn="ctr">
                      <a:solidFill>
                        <a:srgbClr val="0A0A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A0A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A0A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A0A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F9D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de-DE" sz="1200">
                          <a:effectLst/>
                        </a:rPr>
                        <a:t>6.5 - 9</a:t>
                      </a:r>
                    </a:p>
                  </a:txBody>
                  <a:tcPr marL="19588" marR="19588" marT="19588" marB="19588">
                    <a:lnL w="9525" cap="flat" cmpd="sng" algn="ctr">
                      <a:solidFill>
                        <a:srgbClr val="0A0A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A0A0A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A0A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A0A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F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5251814"/>
                  </a:ext>
                </a:extLst>
              </a:tr>
              <a:tr h="227217">
                <a:tc>
                  <a:txBody>
                    <a:bodyPr/>
                    <a:lstStyle/>
                    <a:p>
                      <a:pPr fontAlgn="t"/>
                      <a:r>
                        <a:rPr lang="de-DE" sz="1200">
                          <a:effectLst/>
                        </a:rPr>
                        <a:t>Mangan</a:t>
                      </a:r>
                    </a:p>
                  </a:txBody>
                  <a:tcPr marL="19588" marR="19588" marT="19588" marB="19588">
                    <a:lnL w="9525" cap="flat" cmpd="sng" algn="ctr">
                      <a:solidFill>
                        <a:srgbClr val="0A0A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A0A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A0A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A0A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de-DE" sz="1200">
                          <a:effectLst/>
                        </a:rPr>
                        <a:t>4 - 5.5</a:t>
                      </a:r>
                    </a:p>
                  </a:txBody>
                  <a:tcPr marL="19588" marR="19588" marT="19588" marB="19588">
                    <a:lnL w="9525" cap="flat" cmpd="sng" algn="ctr">
                      <a:solidFill>
                        <a:srgbClr val="0A0A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A0A0A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A0A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A0A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8643003"/>
                  </a:ext>
                </a:extLst>
              </a:tr>
              <a:tr h="227217">
                <a:tc>
                  <a:txBody>
                    <a:bodyPr/>
                    <a:lstStyle/>
                    <a:p>
                      <a:pPr fontAlgn="t"/>
                      <a:r>
                        <a:rPr lang="de-DE" sz="1200">
                          <a:effectLst/>
                        </a:rPr>
                        <a:t>Molybdän</a:t>
                      </a:r>
                    </a:p>
                  </a:txBody>
                  <a:tcPr marL="19588" marR="19588" marT="19588" marB="19588">
                    <a:lnL w="9525" cap="flat" cmpd="sng" algn="ctr">
                      <a:solidFill>
                        <a:srgbClr val="0A0A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A0A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A0A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A0A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FF0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de-DE" sz="1200">
                          <a:effectLst/>
                        </a:rPr>
                        <a:t>7.5 - 9</a:t>
                      </a:r>
                    </a:p>
                  </a:txBody>
                  <a:tcPr marL="19588" marR="19588" marT="19588" marB="19588">
                    <a:lnL w="9525" cap="flat" cmpd="sng" algn="ctr">
                      <a:solidFill>
                        <a:srgbClr val="0A0A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A0A0A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A0A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A0A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9178833"/>
                  </a:ext>
                </a:extLst>
              </a:tr>
              <a:tr h="415259">
                <a:tc>
                  <a:txBody>
                    <a:bodyPr/>
                    <a:lstStyle/>
                    <a:p>
                      <a:pPr fontAlgn="t"/>
                      <a:r>
                        <a:rPr lang="de-DE" sz="1200">
                          <a:effectLst/>
                        </a:rPr>
                        <a:t>Phosphor</a:t>
                      </a:r>
                    </a:p>
                  </a:txBody>
                  <a:tcPr marL="19588" marR="19588" marT="19588" marB="19588">
                    <a:lnL w="9525" cap="flat" cmpd="sng" algn="ctr">
                      <a:solidFill>
                        <a:srgbClr val="0A0A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A0A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A0A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A0A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de-DE" sz="1200">
                          <a:effectLst/>
                        </a:rPr>
                        <a:t>6.5 - 7.5,</a:t>
                      </a:r>
                      <a:br>
                        <a:rPr lang="de-DE" sz="1200">
                          <a:effectLst/>
                        </a:rPr>
                      </a:br>
                      <a:r>
                        <a:rPr lang="de-DE" sz="1200">
                          <a:effectLst/>
                        </a:rPr>
                        <a:t>über 8.5</a:t>
                      </a:r>
                    </a:p>
                  </a:txBody>
                  <a:tcPr marL="19588" marR="19588" marT="19588" marB="19588">
                    <a:lnL w="9525" cap="flat" cmpd="sng" algn="ctr">
                      <a:solidFill>
                        <a:srgbClr val="0A0A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A0A0A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A0A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A0A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4657305"/>
                  </a:ext>
                </a:extLst>
              </a:tr>
              <a:tr h="227217">
                <a:tc>
                  <a:txBody>
                    <a:bodyPr/>
                    <a:lstStyle/>
                    <a:p>
                      <a:pPr fontAlgn="t"/>
                      <a:r>
                        <a:rPr lang="de-DE" sz="1200">
                          <a:effectLst/>
                        </a:rPr>
                        <a:t>Zink</a:t>
                      </a:r>
                    </a:p>
                  </a:txBody>
                  <a:tcPr marL="19588" marR="19588" marT="19588" marB="19588">
                    <a:lnL w="9525" cap="flat" cmpd="sng" algn="ctr">
                      <a:solidFill>
                        <a:srgbClr val="0A0A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A0A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A0A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A0A0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AFFF0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de-DE" sz="1200">
                          <a:effectLst/>
                        </a:rPr>
                        <a:t>5.5 - 7</a:t>
                      </a:r>
                    </a:p>
                  </a:txBody>
                  <a:tcPr marL="19588" marR="19588" marT="19588" marB="19588">
                    <a:lnL w="9525" cap="flat" cmpd="sng" algn="ctr">
                      <a:solidFill>
                        <a:srgbClr val="0A0A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A0A0A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A0A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A0A0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A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2083334"/>
                  </a:ext>
                </a:extLst>
              </a:tr>
              <a:tr h="250723">
                <a:tc>
                  <a:txBody>
                    <a:bodyPr/>
                    <a:lstStyle/>
                    <a:p>
                      <a:endParaRPr lang="de-DE" sz="1200"/>
                    </a:p>
                  </a:txBody>
                  <a:tcPr marL="62681" marR="62681" marT="31340" marB="31340">
                    <a:lnT w="9525" cap="flat" cmpd="sng" algn="ctr">
                      <a:solidFill>
                        <a:srgbClr val="0A0A0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 marL="62681" marR="62681" marT="31340" marB="31340">
                    <a:lnT w="9525" cap="flat" cmpd="sng" algn="ctr">
                      <a:solidFill>
                        <a:srgbClr val="0A0A0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453696764"/>
                  </a:ext>
                </a:extLst>
              </a:tr>
            </a:tbl>
          </a:graphicData>
        </a:graphic>
      </p:graphicFrame>
      <p:pic>
        <p:nvPicPr>
          <p:cNvPr id="11" name="Grafik 10">
            <a:extLst>
              <a:ext uri="{FF2B5EF4-FFF2-40B4-BE49-F238E27FC236}">
                <a16:creationId xmlns:a16="http://schemas.microsoft.com/office/drawing/2014/main" id="{D4C94F16-1F85-2378-BBEA-1A8AAC8EE9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745" y="2227007"/>
            <a:ext cx="2128728" cy="1419152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1D573E7-59F6-2B74-42CB-BA05CC88E8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910" y="4553147"/>
            <a:ext cx="2409594" cy="160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5472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43000"/>
                <a:lumOff val="57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2888EE3-C475-3B43-0B1B-E1F53193FD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2199" y="996153"/>
            <a:ext cx="8915400" cy="3777622"/>
          </a:xfrm>
        </p:spPr>
        <p:txBody>
          <a:bodyPr>
            <a:normAutofit fontScale="25000" lnSpcReduction="20000"/>
          </a:bodyPr>
          <a:lstStyle/>
          <a:p>
            <a:r>
              <a:rPr kumimoji="0" lang="de-DE" altLang="de-DE" sz="64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Die positive Wirkung von Kompost auf den Boden</a:t>
            </a:r>
            <a:br>
              <a:rPr kumimoji="0" lang="de-DE" altLang="de-DE" sz="64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kumimoji="0" lang="de-DE" altLang="de-DE" sz="6400" b="1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</a:pPr>
            <a:endParaRPr lang="de-DE" altLang="de-DE" sz="6400" b="1" dirty="0">
              <a:solidFill>
                <a:srgbClr val="333333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</a:pPr>
            <a:endParaRPr lang="de-DE" altLang="de-DE" sz="6400" b="1" dirty="0">
              <a:solidFill>
                <a:srgbClr val="333333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</a:pPr>
            <a:endParaRPr kumimoji="0" lang="de-DE" altLang="de-DE" sz="6400" b="1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</a:pPr>
            <a:endParaRPr lang="de-DE" altLang="de-DE" sz="6400" b="1" dirty="0">
              <a:solidFill>
                <a:srgbClr val="333333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</a:pPr>
            <a:br>
              <a:rPr kumimoji="0" lang="de-DE" altLang="de-DE" sz="64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kumimoji="0" lang="de-DE" altLang="de-DE" sz="6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br>
              <a:rPr lang="de-DE" altLang="de-DE" sz="640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de-DE" altLang="de-DE" sz="640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 </a:t>
            </a:r>
            <a:r>
              <a:rPr lang="de-DE" altLang="de-DE" sz="6400" dirty="0">
                <a:solidFill>
                  <a:srgbClr val="333333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Bildung eines stabilen Bodengefüges gegen Verschlämmung und Erosion </a:t>
            </a:r>
            <a:br>
              <a:rPr lang="de-DE" altLang="de-DE" sz="6400" dirty="0">
                <a:solidFill>
                  <a:srgbClr val="333333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br>
              <a:rPr lang="de-DE" altLang="de-DE" sz="6400" dirty="0">
                <a:solidFill>
                  <a:srgbClr val="333333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de-DE" altLang="de-DE" sz="6400" dirty="0">
                <a:solidFill>
                  <a:srgbClr val="333333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- fördert das Bodenleben und die Bodenfruchtbarkeit/Durchlüftung des Boden</a:t>
            </a:r>
            <a:br>
              <a:rPr lang="de-DE" altLang="de-DE" sz="6400" dirty="0">
                <a:solidFill>
                  <a:srgbClr val="333333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br>
              <a:rPr lang="de-DE" altLang="de-DE" sz="6400" dirty="0">
                <a:solidFill>
                  <a:srgbClr val="333333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de-DE" altLang="de-DE" sz="6400" dirty="0">
                <a:solidFill>
                  <a:srgbClr val="333333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- erhöht das Wasserhaltevermögen, trocknet weniger schnell aus</a:t>
            </a:r>
            <a:br>
              <a:rPr lang="de-DE" altLang="de-DE" sz="6400" dirty="0">
                <a:solidFill>
                  <a:srgbClr val="333333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br>
              <a:rPr lang="de-DE" altLang="de-DE" sz="6400" dirty="0">
                <a:solidFill>
                  <a:srgbClr val="333333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de-DE" altLang="de-DE" sz="6400" dirty="0">
                <a:solidFill>
                  <a:srgbClr val="333333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- enthält Nährstoffe und Spurenelemente die langsam freigesetzt werden</a:t>
            </a:r>
            <a:br>
              <a:rPr lang="de-DE" altLang="de-DE" sz="6400" dirty="0">
                <a:solidFill>
                  <a:srgbClr val="333333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br>
              <a:rPr lang="de-DE" altLang="de-DE" sz="6400" dirty="0">
                <a:solidFill>
                  <a:srgbClr val="333333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de-DE" altLang="de-DE" sz="6400" dirty="0">
                <a:solidFill>
                  <a:srgbClr val="333333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- erhöht die Widerstandskräfte  gegen Schädlinge und Krankheiten</a:t>
            </a:r>
          </a:p>
          <a:p>
            <a:pPr marL="0" indent="0">
              <a:buNone/>
            </a:pPr>
            <a:r>
              <a:rPr lang="de-DE" altLang="de-DE" sz="6400" dirty="0">
                <a:solidFill>
                  <a:srgbClr val="333333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- senkt den Bedarf an Nährstoffzugabe, weniger Dünger notwendig</a:t>
            </a:r>
          </a:p>
          <a:p>
            <a:pPr marL="0" indent="0">
              <a:buNone/>
            </a:pPr>
            <a:r>
              <a:rPr kumimoji="0" lang="de-DE" altLang="de-DE" sz="6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     </a:t>
            </a:r>
            <a:b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17679D4-FED6-E1B2-FF24-B0F9C2D2C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216" y="4330228"/>
            <a:ext cx="3391784" cy="225403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F476B38-B66A-6B47-9EFF-665E75BC6C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746" y="487576"/>
            <a:ext cx="4192377" cy="225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3542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DA33D5-7266-976C-FD12-074CE0807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4946" y="312153"/>
            <a:ext cx="8911687" cy="1280890"/>
          </a:xfrm>
        </p:spPr>
        <p:txBody>
          <a:bodyPr>
            <a:normAutofit/>
          </a:bodyPr>
          <a:lstStyle/>
          <a:p>
            <a:r>
              <a:rPr lang="de-DE" sz="2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Standort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983C1EB-B3BC-A0D8-8B96-E5A2B17C7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388" y="3752916"/>
            <a:ext cx="8915400" cy="3777622"/>
          </a:xfrm>
        </p:spPr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de-DE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Schattige und windgeschützte Lage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Einfassung des Kompostplatzes durch Mischhecken und Blütensträucher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de-DE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Abstand zur Grundstücksgrenze </a:t>
            </a:r>
            <a:r>
              <a:rPr lang="de-DE" dirty="0">
                <a:solidFill>
                  <a:srgbClr val="333333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=</a:t>
            </a:r>
            <a:r>
              <a:rPr lang="de-DE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0,5 m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de-DE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Gut von allen Bereichen zu erreichen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de-DE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Befestigter Weg, damit der Platz auch bei längeren Regenperioden erreichbar bleibt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de-DE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Wasserzugang, um das Kompostmaterial über trockene Sommermonate feucht halten zu können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50210FD-AE71-CBFB-5575-108D6817F25A}"/>
              </a:ext>
            </a:extLst>
          </p:cNvPr>
          <p:cNvSpPr txBox="1"/>
          <p:nvPr/>
        </p:nvSpPr>
        <p:spPr>
          <a:xfrm>
            <a:off x="1622066" y="1216273"/>
            <a:ext cx="61471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  Voraussetzungen für einen Kompostplatz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7BC610B-B097-77FC-614C-4DFC8EDD80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8923"/>
            <a:ext cx="659958" cy="527350"/>
          </a:xfrm>
          <a:prstGeom prst="rect">
            <a:avLst/>
          </a:prstGeom>
        </p:spPr>
      </p:pic>
      <p:pic>
        <p:nvPicPr>
          <p:cNvPr id="4" name="Inhaltsplatzhalter 4">
            <a:extLst>
              <a:ext uri="{FF2B5EF4-FFF2-40B4-BE49-F238E27FC236}">
                <a16:creationId xmlns:a16="http://schemas.microsoft.com/office/drawing/2014/main" id="{0CEC121F-92CA-B031-2108-5E684C82CE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444" y="549793"/>
            <a:ext cx="4627305" cy="307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5347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>
            <a:extLst>
              <a:ext uri="{FF2B5EF4-FFF2-40B4-BE49-F238E27FC236}">
                <a16:creationId xmlns:a16="http://schemas.microsoft.com/office/drawing/2014/main" id="{28EE4F20-2E93-93BC-F7F3-C37EF7F067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7465"/>
            <a:ext cx="12192000" cy="127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F8F3030A-BAA4-6460-28F3-21914269F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2884" y="647881"/>
            <a:ext cx="9008959" cy="1280890"/>
          </a:xfrm>
        </p:spPr>
        <p:txBody>
          <a:bodyPr>
            <a:normAutofit/>
          </a:bodyPr>
          <a:lstStyle/>
          <a:p>
            <a:r>
              <a:rPr lang="de-DE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Kompost richtig anlegen</a:t>
            </a:r>
            <a:br>
              <a:rPr lang="de-DE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de-DE" sz="1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br>
              <a:rPr lang="de-DE" sz="1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br>
              <a:rPr lang="de-DE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de-DE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Den Kompost schichtweise ansetzen. </a:t>
            </a:r>
            <a:endParaRPr lang="de-DE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Inhaltsplatzhalter 21">
            <a:extLst>
              <a:ext uri="{FF2B5EF4-FFF2-40B4-BE49-F238E27FC236}">
                <a16:creationId xmlns:a16="http://schemas.microsoft.com/office/drawing/2014/main" id="{A93B287B-C758-6C6A-92B6-16B5338E8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4597" y="7249794"/>
            <a:ext cx="8915400" cy="3777622"/>
          </a:xfrm>
        </p:spPr>
        <p:txBody>
          <a:bodyPr>
            <a:normAutofit fontScale="40000" lnSpcReduction="20000"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de-DE" sz="6400" dirty="0">
                <a:solidFill>
                  <a:schemeClr val="tx1"/>
                </a:solidFill>
                <a:latin typeface="Roboto" panose="02000000000000000000" pitchFamily="2" charset="0"/>
                <a:cs typeface="Times New Roman" panose="02020603050405020304" pitchFamily="18" charset="0"/>
              </a:rPr>
              <a:t>      </a:t>
            </a:r>
          </a:p>
          <a:p>
            <a:pPr marL="0" lvl="0" indent="0">
              <a:spcBef>
                <a:spcPts val="0"/>
              </a:spcBef>
              <a:buNone/>
            </a:pPr>
            <a:endParaRPr lang="de-DE" sz="6400" dirty="0">
              <a:solidFill>
                <a:schemeClr val="tx1"/>
              </a:solidFill>
              <a:latin typeface="Roboto" panose="02000000000000000000" pitchFamily="2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ts val="0"/>
              </a:spcBef>
              <a:buNone/>
            </a:pPr>
            <a:endParaRPr lang="de-DE" sz="6400" dirty="0">
              <a:solidFill>
                <a:schemeClr val="tx1"/>
              </a:solidFill>
              <a:latin typeface="Roboto" panose="02000000000000000000" pitchFamily="2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ts val="0"/>
              </a:spcBef>
              <a:buNone/>
            </a:pPr>
            <a:endParaRPr lang="de-DE" sz="6400" dirty="0">
              <a:solidFill>
                <a:schemeClr val="tx1"/>
              </a:solidFill>
              <a:latin typeface="Roboto" panose="02000000000000000000" pitchFamily="2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de-DE" sz="6400" dirty="0">
              <a:solidFill>
                <a:schemeClr val="tx1"/>
              </a:solidFill>
              <a:latin typeface="Roboto" panose="02000000000000000000" pitchFamily="2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de-DE" sz="6400" dirty="0">
              <a:solidFill>
                <a:schemeClr val="tx1"/>
              </a:solidFill>
              <a:latin typeface="Roboto" panose="02000000000000000000" pitchFamily="2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sz="6400" dirty="0">
              <a:solidFill>
                <a:schemeClr val="tx1"/>
              </a:solidFill>
              <a:latin typeface="Roboto" panose="02000000000000000000" pitchFamily="2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de-DE" sz="6400" dirty="0">
                <a:solidFill>
                  <a:schemeClr val="tx1"/>
                </a:solidFill>
                <a:latin typeface="Roboto" panose="02000000000000000000" pitchFamily="2" charset="0"/>
                <a:cs typeface="Times New Roman" panose="02020603050405020304" pitchFamily="18" charset="0"/>
              </a:rPr>
              <a:t>       </a:t>
            </a:r>
            <a:endParaRPr lang="de-DE" sz="6400" dirty="0">
              <a:solidFill>
                <a:srgbClr val="00B050"/>
              </a:solidFill>
              <a:latin typeface="Roboto" panose="02000000000000000000" pitchFamily="2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de-DE" sz="6400" dirty="0">
                <a:solidFill>
                  <a:schemeClr val="tx1"/>
                </a:solidFill>
                <a:latin typeface="Roboto" panose="02000000000000000000" pitchFamily="2" charset="0"/>
                <a:cs typeface="Times New Roman" panose="02020603050405020304" pitchFamily="18" charset="0"/>
              </a:rPr>
              <a:t>   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6400" dirty="0">
                <a:solidFill>
                  <a:schemeClr val="tx1"/>
                </a:solidFill>
                <a:latin typeface="Roboto" panose="02000000000000000000" pitchFamily="2" charset="0"/>
                <a:cs typeface="Times New Roman" panose="02020603050405020304" pitchFamily="18" charset="0"/>
              </a:rPr>
              <a:t>       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dirty="0">
              <a:solidFill>
                <a:srgbClr val="222222"/>
              </a:solidFill>
              <a:latin typeface="Roboto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sz="1800" dirty="0">
              <a:solidFill>
                <a:srgbClr val="222222"/>
              </a:solidFill>
              <a:effectLst/>
              <a:latin typeface="Roboto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E76065A-A3FD-B80D-2E40-EBC6C795D2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4769"/>
            <a:ext cx="644057" cy="51464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265E33CB-9773-8B55-0B75-28470F4C30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512" y="39046"/>
            <a:ext cx="6394488" cy="3588468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B924DD0-C68B-F8BC-515A-582ECC05301A}"/>
              </a:ext>
            </a:extLst>
          </p:cNvPr>
          <p:cNvSpPr txBox="1"/>
          <p:nvPr/>
        </p:nvSpPr>
        <p:spPr>
          <a:xfrm>
            <a:off x="1569537" y="1937101"/>
            <a:ext cx="61622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de-DE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erste Schicht </a:t>
            </a:r>
            <a:r>
              <a:rPr lang="de-DE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 etwa 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30 cm hoch.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de-DE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Klein geschnittene Gartenabfälle. 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12F49C6-E2DD-8797-222D-9B77007D4CF0}"/>
              </a:ext>
            </a:extLst>
          </p:cNvPr>
          <p:cNvSpPr txBox="1"/>
          <p:nvPr/>
        </p:nvSpPr>
        <p:spPr>
          <a:xfrm>
            <a:off x="1163275" y="3031591"/>
            <a:ext cx="616226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de-DE" sz="1800" dirty="0">
                <a:solidFill>
                  <a:schemeClr val="tx1"/>
                </a:solidFill>
                <a:latin typeface="Roboto" panose="02000000000000000000" pitchFamily="2" charset="0"/>
                <a:cs typeface="Times New Roman" panose="02020603050405020304" pitchFamily="18" charset="0"/>
              </a:rPr>
              <a:t>       </a:t>
            </a:r>
            <a:r>
              <a:rPr lang="de-DE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zweite Schicht </a:t>
            </a:r>
            <a:r>
              <a:rPr lang="de-DE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 etwa 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5 cm bis 10 cm hoch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de-DE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 </a:t>
            </a:r>
            <a:r>
              <a:rPr lang="de-DE" sz="1600" u="sng" dirty="0"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Gartenerde</a:t>
            </a:r>
            <a:r>
              <a:rPr lang="de-DE" sz="16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 den Komposthaufen zu </a:t>
            </a:r>
            <a:r>
              <a:rPr lang="de-DE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„impfen“.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17C4147-7FBD-D472-F6E0-046EBC481839}"/>
              </a:ext>
            </a:extLst>
          </p:cNvPr>
          <p:cNvSpPr txBox="1"/>
          <p:nvPr/>
        </p:nvSpPr>
        <p:spPr>
          <a:xfrm>
            <a:off x="1542884" y="5119823"/>
            <a:ext cx="77474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Geschlossener Kompost                                         offener Kompost</a:t>
            </a:r>
          </a:p>
          <a:p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Erhitzung bis zu 70 Grad Celsius                           Erhitzung bis zu 40 Grad Celsius</a:t>
            </a:r>
            <a:endParaRPr lang="de-DE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EE477E2-0CD0-6487-FF4E-30B103BB4E27}"/>
              </a:ext>
            </a:extLst>
          </p:cNvPr>
          <p:cNvSpPr txBox="1"/>
          <p:nvPr/>
        </p:nvSpPr>
        <p:spPr>
          <a:xfrm>
            <a:off x="1542884" y="3820850"/>
            <a:ext cx="84515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latin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Weitere Abfallschichten bis zu einer Höhe von 1.20 m. Bei Trockenheit regelmäßig gießen.</a:t>
            </a:r>
          </a:p>
          <a:p>
            <a:pPr indent="0">
              <a:spcBef>
                <a:spcPts val="0"/>
              </a:spcBef>
              <a:buNone/>
            </a:pP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>
              <a:spcBef>
                <a:spcPts val="0"/>
              </a:spcBef>
              <a:buNone/>
            </a:pPr>
            <a:r>
              <a:rPr lang="de-DE" sz="1600" dirty="0">
                <a:latin typeface="Roboto" panose="02000000000000000000" pitchFamily="2" charset="0"/>
                <a:cs typeface="Times New Roman" panose="02020603050405020304" pitchFamily="18" charset="0"/>
              </a:rPr>
              <a:t>      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DADECE8-1C44-7C62-06DC-177C2AF4D5D0}"/>
              </a:ext>
            </a:extLst>
          </p:cNvPr>
          <p:cNvSpPr txBox="1"/>
          <p:nvPr/>
        </p:nvSpPr>
        <p:spPr>
          <a:xfrm>
            <a:off x="1569537" y="4734356"/>
            <a:ext cx="57612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Rotteprozeß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– Zersetzung organischen Materials zu Humus </a:t>
            </a:r>
          </a:p>
        </p:txBody>
      </p:sp>
    </p:spTree>
    <p:extLst>
      <p:ext uri="{BB962C8B-B14F-4D97-AF65-F5344CB8AC3E}">
        <p14:creationId xmlns:p14="http://schemas.microsoft.com/office/powerpoint/2010/main" val="26781458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765A94-01B3-EDF0-6042-7550090F9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9601" y="878552"/>
            <a:ext cx="8911687" cy="1280890"/>
          </a:xfrm>
        </p:spPr>
        <p:txBody>
          <a:bodyPr/>
          <a:lstStyle/>
          <a:p>
            <a:r>
              <a:rPr lang="de-DE" sz="18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Den Kompost schließen</a:t>
            </a:r>
            <a:b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95D5A97-CA38-3268-D68E-50B8DEF28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396" y="1756938"/>
            <a:ext cx="8915400" cy="3777622"/>
          </a:xfrm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de-DE" sz="1600" dirty="0">
                <a:solidFill>
                  <a:srgbClr val="222222"/>
                </a:solidFill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de-DE" sz="1600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de-DE" sz="16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 der Komposthaufen eine Höhe von etwa </a:t>
            </a:r>
            <a:r>
              <a:rPr lang="de-DE" sz="16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1,20 m </a:t>
            </a:r>
            <a:r>
              <a:rPr lang="de-DE" sz="16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erreicht,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de-DE" sz="16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wird er geschlossen.  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de-DE" sz="16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de-DE" sz="1600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D</a:t>
            </a:r>
            <a:r>
              <a:rPr lang="de-DE" sz="16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 Komposthaufen mit</a:t>
            </a:r>
            <a:r>
              <a:rPr lang="de-DE" sz="16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16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Rasenschnitt 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de-DE" sz="16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oder ähnlichem Material abdecken.</a:t>
            </a:r>
          </a:p>
          <a:p>
            <a:pPr marL="0" lvl="0" indent="0">
              <a:spcBef>
                <a:spcPts val="0"/>
              </a:spcBef>
              <a:buNone/>
            </a:pPr>
            <a:endParaRPr lang="de-DE" sz="1600" dirty="0">
              <a:solidFill>
                <a:srgbClr val="22222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de-DE" sz="16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de-DE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de-DE" sz="16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Alternativ </a:t>
            </a:r>
            <a:r>
              <a:rPr lang="de-DE" sz="1600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Kürbis oder Gurken</a:t>
            </a:r>
            <a:r>
              <a:rPr lang="de-DE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de-DE" sz="16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die oberste Kompostschicht setzen,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16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da die Blätter viele Nährstoffe benötigen.</a:t>
            </a:r>
            <a:endParaRPr lang="de-DE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16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B8C4773-C4EC-6055-A4B0-77F2C4B890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" y="673689"/>
            <a:ext cx="711133" cy="56824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FF0EBF0-E27A-CFC2-6C25-A928FB549B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689" y="448705"/>
            <a:ext cx="4144119" cy="306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314607B-5882-FCE0-AAA9-B1BEABAA26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631" y="3947898"/>
            <a:ext cx="4163973" cy="2767197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77F28676-4B88-840E-44B9-F88D919467C3}"/>
              </a:ext>
            </a:extLst>
          </p:cNvPr>
          <p:cNvSpPr txBox="1"/>
          <p:nvPr/>
        </p:nvSpPr>
        <p:spPr>
          <a:xfrm>
            <a:off x="1490472" y="5656282"/>
            <a:ext cx="30332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Was ist der Unterschied </a:t>
            </a:r>
          </a:p>
          <a:p>
            <a:r>
              <a:rPr lang="de-DE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Komposthaufen und Hochbeet!</a:t>
            </a:r>
          </a:p>
        </p:txBody>
      </p:sp>
    </p:spTree>
    <p:extLst>
      <p:ext uri="{BB962C8B-B14F-4D97-AF65-F5344CB8AC3E}">
        <p14:creationId xmlns:p14="http://schemas.microsoft.com/office/powerpoint/2010/main" val="404710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40D4FF-DD4B-4BD9-996F-F9D2594B6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795" y="632336"/>
            <a:ext cx="8911687" cy="1280890"/>
          </a:xfrm>
        </p:spPr>
        <p:txBody>
          <a:bodyPr/>
          <a:lstStyle/>
          <a:p>
            <a:r>
              <a:rPr lang="de-DE" sz="18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Komposthaufen umsetzen</a:t>
            </a:r>
            <a:br>
              <a:rPr lang="de-DE" sz="1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de-DE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AF1FC18-9851-5175-50AD-280E591E65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572" y="1497588"/>
            <a:ext cx="9214637" cy="4624916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de-DE" sz="16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Wenn der Kompost nach </a:t>
            </a:r>
            <a:r>
              <a:rPr lang="de-DE" sz="16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einigen Wochen </a:t>
            </a:r>
            <a:r>
              <a:rPr lang="de-DE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auf ein Drittel </a:t>
            </a:r>
            <a:r>
              <a:rPr lang="de-DE" sz="16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der ursprünglichen         Masse geschrumpft ist, wird er mit einer </a:t>
            </a:r>
            <a:r>
              <a:rPr lang="de-DE" sz="1600" dirty="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Schaufel oder Gabel</a:t>
            </a:r>
            <a:r>
              <a:rPr lang="de-DE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 </a:t>
            </a:r>
            <a:r>
              <a:rPr lang="de-DE" sz="16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umgesetzt. </a:t>
            </a:r>
          </a:p>
          <a:p>
            <a:pPr marL="0" indent="0">
              <a:spcAft>
                <a:spcPts val="1200"/>
              </a:spcAft>
              <a:buNone/>
            </a:pPr>
            <a:endParaRPr lang="de-DE" sz="1600" dirty="0">
              <a:effectLst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114300" indent="0">
              <a:spcAft>
                <a:spcPts val="1200"/>
              </a:spcAft>
              <a:buNone/>
            </a:pPr>
            <a:r>
              <a:rPr lang="de-DE" sz="16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   Die inneren Schichten kommen nach außen und die äußeren nach innen. </a:t>
            </a:r>
            <a:endParaRPr lang="de-DE" sz="1600" dirty="0">
              <a:effectLst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114300" indent="0">
              <a:spcBef>
                <a:spcPts val="0"/>
              </a:spcBef>
              <a:buNone/>
            </a:pPr>
            <a:r>
              <a:rPr lang="de-DE" sz="1600" dirty="0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   </a:t>
            </a:r>
            <a:r>
              <a:rPr lang="de-DE" sz="1600" b="1" dirty="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Durchlüftung mit Sauerstoff</a:t>
            </a:r>
            <a:r>
              <a:rPr lang="de-DE" sz="1600" dirty="0">
                <a:solidFill>
                  <a:srgbClr val="22222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, ist für die Bodenlebewesen </a:t>
            </a:r>
          </a:p>
          <a:p>
            <a:pPr marL="114300" indent="0">
              <a:spcBef>
                <a:spcPts val="0"/>
              </a:spcBef>
              <a:buNone/>
            </a:pPr>
            <a:r>
              <a:rPr lang="de-DE" sz="1600" dirty="0">
                <a:solidFill>
                  <a:srgbClr val="22222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   und Mikroorganismen wichtig</a:t>
            </a:r>
            <a:r>
              <a:rPr lang="de-DE" sz="16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</a:p>
          <a:p>
            <a:pPr marL="114300" indent="0">
              <a:spcBef>
                <a:spcPts val="0"/>
              </a:spcBef>
              <a:spcAft>
                <a:spcPts val="1200"/>
              </a:spcAft>
              <a:buNone/>
            </a:pPr>
            <a:endParaRPr lang="de-DE" sz="1600" dirty="0">
              <a:effectLst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114300" indent="0">
              <a:spcBef>
                <a:spcPts val="0"/>
              </a:spcBef>
              <a:spcAft>
                <a:spcPts val="1200"/>
              </a:spcAft>
              <a:buNone/>
            </a:pPr>
            <a:endParaRPr lang="de-DE" sz="1600" dirty="0">
              <a:effectLst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de-DE" sz="1600" dirty="0">
                <a:solidFill>
                  <a:srgbClr val="22222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      </a:t>
            </a:r>
            <a:r>
              <a:rPr lang="de-DE" sz="16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Mischungsverhältnis und Feuchtigkeitsgehalt muss passen.</a:t>
            </a:r>
            <a:endParaRPr lang="de-DE" sz="1600" dirty="0">
              <a:effectLst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DE" sz="1600" dirty="0">
              <a:effectLst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114300" indent="0">
              <a:spcBef>
                <a:spcPts val="0"/>
              </a:spcBef>
              <a:buNone/>
            </a:pPr>
            <a:r>
              <a:rPr lang="de-DE" sz="16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    </a:t>
            </a:r>
            <a:r>
              <a:rPr lang="de-DE" sz="1600" dirty="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Ist der Kompost zu feucht, kommt es zu Fäulnis.</a:t>
            </a:r>
          </a:p>
          <a:p>
            <a:pPr marL="114300" indent="0">
              <a:spcBef>
                <a:spcPts val="0"/>
              </a:spcBef>
              <a:buNone/>
            </a:pPr>
            <a:r>
              <a:rPr lang="de-DE" sz="1600" dirty="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    Dagegen hilft das Einarbeiten von grobem, trockenem Material. </a:t>
            </a:r>
          </a:p>
          <a:p>
            <a:endParaRPr lang="de-DE" dirty="0"/>
          </a:p>
        </p:txBody>
      </p:sp>
      <p:pic>
        <p:nvPicPr>
          <p:cNvPr id="4" name="Bild 6" descr="Ein alter und ein neuer Kompostbehälter nebeneinander">
            <a:extLst>
              <a:ext uri="{FF2B5EF4-FFF2-40B4-BE49-F238E27FC236}">
                <a16:creationId xmlns:a16="http://schemas.microsoft.com/office/drawing/2014/main" id="{8080AEC7-C850-3571-2DC9-524F7F3292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215" y="3454210"/>
            <a:ext cx="2981129" cy="2981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7FA7A75-A515-A19D-CCFF-7E768AD2F5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9368"/>
            <a:ext cx="659958" cy="52735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74D690F-37E4-6CD6-C501-6C4D884DBD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710" y="422661"/>
            <a:ext cx="3348609" cy="250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1329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AC3901-43A5-0BBE-3CE6-9198BD060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893" y="657137"/>
            <a:ext cx="8911687" cy="1280890"/>
          </a:xfrm>
        </p:spPr>
        <p:txBody>
          <a:bodyPr/>
          <a:lstStyle/>
          <a:p>
            <a:r>
              <a:rPr lang="de-DE" sz="18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Verwendung des fertigen Kompostes</a:t>
            </a:r>
            <a:b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899B890-9D3A-5296-C02D-99E55DD17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517" y="3429000"/>
            <a:ext cx="8915400" cy="3777622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de-DE" sz="72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Nach ungefähr </a:t>
            </a:r>
            <a:r>
              <a:rPr lang="de-DE" sz="72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neun Monaten </a:t>
            </a:r>
            <a:r>
              <a:rPr lang="de-DE" sz="7200" dirty="0">
                <a:solidFill>
                  <a:srgbClr val="22222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den </a:t>
            </a:r>
            <a:r>
              <a:rPr lang="de-DE" sz="72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Kompost als Dünger </a:t>
            </a:r>
            <a:r>
              <a:rPr lang="de-DE" sz="72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verwendet werden. </a:t>
            </a:r>
          </a:p>
          <a:p>
            <a:pPr marL="0" indent="0">
              <a:buNone/>
            </a:pPr>
            <a:r>
              <a:rPr lang="de-DE" sz="72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Reifer Kompost hat eine krümelige Struktur und riecht angenehm nach </a:t>
            </a:r>
            <a:r>
              <a:rPr lang="de-DE" sz="72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Walderde</a:t>
            </a:r>
            <a:r>
              <a:rPr lang="de-DE" sz="72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  <a:endParaRPr lang="de-DE" sz="7200" dirty="0">
              <a:effectLst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DE" sz="7200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457200">
              <a:spcAft>
                <a:spcPts val="1200"/>
              </a:spcAft>
            </a:pPr>
            <a:r>
              <a:rPr lang="de-DE" sz="72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Ideal ist es, die Masse durch ein Durchwurfsieb zu sieben. </a:t>
            </a:r>
          </a:p>
          <a:p>
            <a:pPr marL="457200">
              <a:spcAft>
                <a:spcPts val="1200"/>
              </a:spcAft>
            </a:pPr>
            <a:r>
              <a:rPr lang="de-DE" sz="72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Grobe Reste kommen auf einen neuen Komposthaufen.</a:t>
            </a:r>
          </a:p>
          <a:p>
            <a:pPr marL="114300" indent="0">
              <a:spcAft>
                <a:spcPts val="1200"/>
              </a:spcAft>
              <a:buNone/>
            </a:pPr>
            <a:endParaRPr lang="de-DE" sz="7200" dirty="0">
              <a:solidFill>
                <a:srgbClr val="FF0000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114300" indent="0">
              <a:spcBef>
                <a:spcPts val="0"/>
              </a:spcBef>
              <a:buNone/>
            </a:pPr>
            <a:r>
              <a:rPr lang="de-DE" sz="7200" dirty="0">
                <a:solidFill>
                  <a:srgbClr val="22222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Eine zu lange Lagerung erkennt man, dass der Kompost </a:t>
            </a:r>
          </a:p>
          <a:p>
            <a:pPr marL="114300" indent="0">
              <a:spcBef>
                <a:spcPts val="0"/>
              </a:spcBef>
              <a:buNone/>
            </a:pPr>
            <a:r>
              <a:rPr lang="de-DE" sz="7200" dirty="0">
                <a:solidFill>
                  <a:srgbClr val="22222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nur noch wenig Substanz hat. Aber immer noch zum Mulchen nutzbar.</a:t>
            </a:r>
          </a:p>
          <a:p>
            <a:pPr marL="114300" indent="0">
              <a:spcBef>
                <a:spcPts val="0"/>
              </a:spcBef>
              <a:buNone/>
            </a:pPr>
            <a:endParaRPr lang="de-DE" sz="7200" dirty="0">
              <a:solidFill>
                <a:srgbClr val="222222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114300" indent="0">
              <a:spcAft>
                <a:spcPts val="1200"/>
              </a:spcAft>
              <a:buNone/>
            </a:pPr>
            <a:endParaRPr lang="de-DE" sz="7200" dirty="0">
              <a:solidFill>
                <a:srgbClr val="222222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14300" indent="0">
              <a:spcAft>
                <a:spcPts val="1200"/>
              </a:spcAft>
              <a:buNone/>
            </a:pP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DE" dirty="0">
                <a:solidFill>
                  <a:srgbClr val="222222"/>
                </a:solidFill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endParaRPr lang="de-DE" dirty="0"/>
          </a:p>
        </p:txBody>
      </p:sp>
      <p:pic>
        <p:nvPicPr>
          <p:cNvPr id="4" name="Bild 8" descr="Heimwerker verteilt mit einer Schaufel fertige Komposterde durch ein Wurfgitter im Garten.">
            <a:extLst>
              <a:ext uri="{FF2B5EF4-FFF2-40B4-BE49-F238E27FC236}">
                <a16:creationId xmlns:a16="http://schemas.microsoft.com/office/drawing/2014/main" id="{6B64EADA-D6FF-97FC-78D8-00303A6D86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545" y="349138"/>
            <a:ext cx="2798687" cy="2798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41A55BD-4E90-355B-AA05-CD9C163134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0840"/>
            <a:ext cx="644056" cy="51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5120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9ED8DD-D758-58B7-91E4-D90B311C6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0086" y="620116"/>
            <a:ext cx="3998707" cy="1280890"/>
          </a:xfrm>
        </p:spPr>
        <p:txBody>
          <a:bodyPr>
            <a:normAutofit fontScale="90000"/>
          </a:bodyPr>
          <a:lstStyle/>
          <a:p>
            <a:r>
              <a:rPr lang="de-DE" sz="1800" b="1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Das darf auf den Kompost:</a:t>
            </a:r>
            <a:br>
              <a:rPr lang="de-DE" sz="1600" dirty="0">
                <a:solidFill>
                  <a:srgbClr val="FF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br>
              <a:rPr lang="de-DE" sz="1600" dirty="0">
                <a:solidFill>
                  <a:srgbClr val="FF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de-DE" sz="1600" dirty="0">
                <a:solidFill>
                  <a:srgbClr val="FF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Rasenschnitt</a:t>
            </a:r>
            <a:r>
              <a:rPr lang="de-DE" sz="1600" b="1" dirty="0"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60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br>
              <a:rPr lang="de-DE" sz="160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160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 besten leicht angetrocknet, </a:t>
            </a:r>
            <a:br>
              <a:rPr lang="de-DE" sz="160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160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um Fäulnis zu vermeiden. </a:t>
            </a:r>
            <a:b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80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</a:t>
            </a:r>
            <a:b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600" dirty="0">
                <a:solidFill>
                  <a:srgbClr val="FF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Laub- und Strauchschnitt </a:t>
            </a:r>
            <a:r>
              <a:rPr lang="de-DE" sz="160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br>
              <a:rPr lang="de-DE" sz="160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160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diese Abfälle kompostieren schneller,</a:t>
            </a:r>
            <a:br>
              <a:rPr lang="de-DE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60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wenn sie kleingeschnitten sind.</a:t>
            </a:r>
            <a:br>
              <a:rPr lang="de-DE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800" b="1" dirty="0"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de-DE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600" dirty="0">
                <a:solidFill>
                  <a:srgbClr val="FF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Rohe Obst- und Gemüsereste </a:t>
            </a:r>
            <a:r>
              <a:rPr lang="de-DE" sz="160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br>
              <a:rPr lang="de-DE" sz="160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160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auch ungespritzte Bio-Zitrusfrüchte  </a:t>
            </a:r>
            <a:br>
              <a:rPr lang="de-DE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60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dürfen auf den Kompost, sie verrotten </a:t>
            </a:r>
            <a:br>
              <a:rPr lang="de-DE" sz="160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160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langsamer als anderes Obst.</a:t>
            </a:r>
            <a:br>
              <a:rPr lang="de-DE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80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600" dirty="0">
                <a:solidFill>
                  <a:srgbClr val="FF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Tee- und Kaffeesatz </a:t>
            </a:r>
            <a:r>
              <a:rPr lang="de-DE" sz="160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br>
              <a:rPr lang="de-DE" sz="160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160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bei Filtern und Beuteln </a:t>
            </a:r>
            <a:br>
              <a:rPr lang="de-DE" sz="160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160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vorher Metall entfernen.</a:t>
            </a:r>
            <a:r>
              <a:rPr lang="de-DE" sz="1600" dirty="0">
                <a:solidFill>
                  <a:srgbClr val="FF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b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80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600" dirty="0">
                <a:solidFill>
                  <a:srgbClr val="FF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Geringe Mengen Papier und Pappe </a:t>
            </a:r>
            <a:r>
              <a:rPr lang="de-DE" sz="160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br>
              <a:rPr lang="de-DE" sz="160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160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verrotten sehr langsam; </a:t>
            </a:r>
            <a:br>
              <a:rPr lang="de-DE" sz="160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160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kein farbiges oder Hochglanz-Papier.</a:t>
            </a:r>
            <a:br>
              <a:rPr lang="de-DE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80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80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</a:t>
            </a:r>
            <a:b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600" dirty="0">
                <a:solidFill>
                  <a:srgbClr val="FF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Algen aus dem Gartenteich</a:t>
            </a:r>
            <a:b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D59F5FD-4F53-8666-B36C-FF9F5E4DC6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3" y="723542"/>
            <a:ext cx="645435" cy="51574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BCCE5A5-E104-31D0-7644-6D81C7CAF5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427" y="1901006"/>
            <a:ext cx="5308955" cy="362890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E9ECBF8-3312-9B53-CE8C-96E0BC603F36}"/>
              </a:ext>
            </a:extLst>
          </p:cNvPr>
          <p:cNvSpPr txBox="1"/>
          <p:nvPr/>
        </p:nvSpPr>
        <p:spPr>
          <a:xfrm>
            <a:off x="6039016" y="577567"/>
            <a:ext cx="590384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rgbClr val="FF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Verwelkte Blumen, Kräuter und Unkraut</a:t>
            </a:r>
            <a:r>
              <a:rPr lang="de-DE" sz="1400" dirty="0">
                <a:solidFill>
                  <a:srgbClr val="FF0000"/>
                </a:solidFill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sz="1400" dirty="0">
                <a:solidFill>
                  <a:srgbClr val="FF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Eierschalen</a:t>
            </a:r>
            <a:br>
              <a:rPr lang="de-DE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40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am besten ebenfalls kleinschneiden, um die Kompostierung </a:t>
            </a:r>
            <a:br>
              <a:rPr lang="de-DE" sz="14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de-DE" sz="140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zu beschleunigen; Unkraut nur, wenn es keine Samen trägt.</a:t>
            </a:r>
            <a:br>
              <a:rPr lang="de-DE" sz="14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de-DE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de-DE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8E3BE6B-7EFF-DD39-564D-755830EDD386}"/>
              </a:ext>
            </a:extLst>
          </p:cNvPr>
          <p:cNvSpPr txBox="1"/>
          <p:nvPr/>
        </p:nvSpPr>
        <p:spPr>
          <a:xfrm>
            <a:off x="6897756" y="6119336"/>
            <a:ext cx="609865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rgbClr val="FF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Kleine Mengen Mist von Haustieren </a:t>
            </a:r>
            <a:r>
              <a:rPr lang="de-DE" sz="140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r>
              <a:rPr lang="de-DE" sz="140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aber keine Zusätze wie Katzenstreu.</a:t>
            </a:r>
            <a:br>
              <a:rPr lang="de-DE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6054377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106359-4460-28A5-D4BE-C38F60F87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2793" y="654500"/>
            <a:ext cx="8911687" cy="1280890"/>
          </a:xfrm>
        </p:spPr>
        <p:txBody>
          <a:bodyPr>
            <a:noAutofit/>
          </a:bodyPr>
          <a:lstStyle/>
          <a:p>
            <a:pPr lvl="0">
              <a:spcAft>
                <a:spcPts val="600"/>
              </a:spcAft>
              <a:buSzPts val="1000"/>
              <a:tabLst>
                <a:tab pos="457200" algn="l"/>
              </a:tabLst>
            </a:pPr>
            <a:r>
              <a:rPr lang="de-DE" sz="1800" b="1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Das darf nicht auf den Kompost:</a:t>
            </a:r>
            <a:br>
              <a:rPr lang="de-DE" sz="1800" b="1" dirty="0">
                <a:solidFill>
                  <a:srgbClr val="FF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600" dirty="0">
                <a:solidFill>
                  <a:srgbClr val="FF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Gekochtes Essen und Speisereste </a:t>
            </a:r>
            <a:r>
              <a:rPr lang="de-DE" sz="160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vor allem Fleisch, Fisch und andere tierische Produkte, diese locken unter anderem Ratten an.</a:t>
            </a:r>
            <a:br>
              <a:rPr lang="de-DE" sz="16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60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de-DE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600" dirty="0">
                <a:solidFill>
                  <a:srgbClr val="FF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Gespritzte Zitrusfrüchte </a:t>
            </a:r>
            <a:r>
              <a:rPr lang="de-DE" sz="160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Zitronen-, Ananas-, Orangen- und Bananenschalen sind oft mit Pestiziden belastet, die nicht in den Humus gelangen sollten.</a:t>
            </a:r>
            <a:br>
              <a:rPr lang="de-DE" sz="16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60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de-DE" sz="1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600" dirty="0">
                <a:solidFill>
                  <a:srgbClr val="FF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Große Zweige, Äste und Wurzeln </a:t>
            </a:r>
            <a:r>
              <a:rPr lang="de-DE" sz="160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diese verrotten zu langsam.</a:t>
            </a:r>
            <a:br>
              <a:rPr lang="de-DE" sz="16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60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de-DE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600" dirty="0">
                <a:solidFill>
                  <a:srgbClr val="FF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Laub, das schwer verrottet </a:t>
            </a:r>
            <a:r>
              <a:rPr lang="de-DE" sz="160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hierzu gehört Laub von Nussbäumen, Kastanienbäumen, Eichen und Platanen sowie vom Kirschlorbeer.</a:t>
            </a:r>
            <a:br>
              <a:rPr lang="de-DE" sz="16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60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de-DE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600" dirty="0">
                <a:solidFill>
                  <a:srgbClr val="FF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Nussschalen </a:t>
            </a:r>
            <a:r>
              <a:rPr lang="de-DE" sz="160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diese verrotten ebenfalls zu langsam, deshalb maximal kleine Mengen beifügen.</a:t>
            </a:r>
            <a:br>
              <a:rPr lang="de-DE" sz="16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60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de-DE" sz="1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600" dirty="0">
                <a:solidFill>
                  <a:srgbClr val="FF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Schnittblumen</a:t>
            </a:r>
            <a:r>
              <a:rPr lang="de-DE" sz="1600" b="1" dirty="0">
                <a:solidFill>
                  <a:srgbClr val="FF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60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vor allem aus dem Supermarkt, denn diese enthalten oft Pestizide.</a:t>
            </a:r>
            <a:br>
              <a:rPr lang="de-DE" sz="16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60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de-DE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600" dirty="0">
                <a:solidFill>
                  <a:srgbClr val="FF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Unkraut</a:t>
            </a:r>
            <a:r>
              <a:rPr lang="de-DE" sz="160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das schon Samen trägt.</a:t>
            </a:r>
            <a:br>
              <a:rPr lang="de-DE" sz="16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60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de-DE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60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Pflanzen, die von </a:t>
            </a:r>
            <a:r>
              <a:rPr lang="de-DE" sz="1600" dirty="0">
                <a:solidFill>
                  <a:srgbClr val="FF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Pilzen oder Schädlingen </a:t>
            </a:r>
            <a:r>
              <a:rPr lang="de-DE" sz="160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befallen sind.</a:t>
            </a:r>
            <a:br>
              <a:rPr lang="de-DE" sz="16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e-DE" sz="18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9C1F760-46C8-5C15-754B-DCBD40ECEA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01087"/>
            <a:ext cx="652008" cy="52099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5A8713A-E4BD-C897-EE33-711DBD1325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671" y="4762831"/>
            <a:ext cx="1820352" cy="182035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FFD924C-E4DF-7DBE-EC37-BFBC7EEF02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160" y="1674545"/>
            <a:ext cx="1462678" cy="146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5566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054AA12-A31F-AAD7-A40D-B01D615C7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5518" y="3867812"/>
            <a:ext cx="8915400" cy="3777622"/>
          </a:xfrm>
        </p:spPr>
        <p:txBody>
          <a:bodyPr>
            <a:normAutofit/>
          </a:bodyPr>
          <a:lstStyle/>
          <a:p>
            <a:pPr algn="l"/>
            <a:r>
              <a:rPr lang="de-DE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Kompost enthält alle für die Pflanzen notwendigen Nährstoffe und Spurenelemente und hat eine gute Düngewirkung. </a:t>
            </a:r>
            <a:endParaRPr lang="de-DE" sz="1600" dirty="0">
              <a:solidFill>
                <a:srgbClr val="333333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r>
              <a:rPr lang="de-DE" sz="1600" dirty="0">
                <a:solidFill>
                  <a:srgbClr val="333333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Nährstoffe werden </a:t>
            </a:r>
            <a:r>
              <a:rPr lang="de-DE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nur langsam im Verlauf mehrerer Vegetationsperioden mineralisiert und pflanzenverfügbar.</a:t>
            </a:r>
          </a:p>
          <a:p>
            <a:r>
              <a:rPr lang="de-DE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Einzig Stickstoff ist Mangelware. </a:t>
            </a:r>
            <a:r>
              <a:rPr lang="de-DE" sz="1600" dirty="0">
                <a:solidFill>
                  <a:srgbClr val="333333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</a:t>
            </a:r>
            <a:r>
              <a:rPr lang="de-DE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ei Pflanzen mit hohem Nährstoffbedarf wird  Ergänzungsdüngung mit Stickstoffdünger empfohlen.</a:t>
            </a:r>
          </a:p>
          <a:p>
            <a:endParaRPr lang="de-DE" sz="16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6825F9C-6D63-675C-6515-96295B578C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388" y="872936"/>
            <a:ext cx="3836917" cy="255606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22EE3DB3-9EE0-14DB-90F4-434888D0258A}"/>
              </a:ext>
            </a:extLst>
          </p:cNvPr>
          <p:cNvSpPr txBox="1"/>
          <p:nvPr/>
        </p:nvSpPr>
        <p:spPr>
          <a:xfrm>
            <a:off x="2125518" y="726977"/>
            <a:ext cx="6098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de-DE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Pflanzennährstoffe im Kompost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D24E8EC-834C-7BF7-D30A-64A3FCB1C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977"/>
            <a:ext cx="620202" cy="49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26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922D76B3-E0A3-2DD8-9A70-92A246BF62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1" t="8568" r="3098" b="-8568"/>
          <a:stretch/>
        </p:blipFill>
        <p:spPr>
          <a:xfrm>
            <a:off x="8065623" y="3707934"/>
            <a:ext cx="4213841" cy="2995357"/>
          </a:xfrm>
          <a:prstGeom prst="rect">
            <a:avLst/>
          </a:prstGeom>
        </p:spPr>
      </p:pic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353E2114-8AD2-68A5-969D-407F01290B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63" y="264424"/>
            <a:ext cx="4320469" cy="310261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C51DC1A-F37C-9825-0909-C04FF0C2D8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307" y="154709"/>
            <a:ext cx="2742534" cy="402715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F5FF16B-170A-7FFA-5F01-75AC2CA158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673" y="4440510"/>
            <a:ext cx="3959867" cy="226278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712B7F4-B59F-B0C8-6185-D7DBEAF464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490" y="576569"/>
            <a:ext cx="2277747" cy="182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6970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5D49CD0F-F6AC-699E-F045-066BB184E3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228" y="946206"/>
            <a:ext cx="5589133" cy="2594113"/>
          </a:xfr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6B9095E5-263B-573B-0361-F529729DA9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1763"/>
            <a:ext cx="652007" cy="520997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5F83F24D-C98D-544A-75CF-B4A8AF28736A}"/>
              </a:ext>
            </a:extLst>
          </p:cNvPr>
          <p:cNvSpPr txBox="1"/>
          <p:nvPr/>
        </p:nvSpPr>
        <p:spPr>
          <a:xfrm>
            <a:off x="1687102" y="402594"/>
            <a:ext cx="10082254" cy="627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Kompostzuschlagstoffe </a:t>
            </a:r>
            <a:r>
              <a:rPr lang="de-DE" sz="16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                                             </a:t>
            </a:r>
            <a:r>
              <a:rPr lang="de-DE" b="1" dirty="0">
                <a:solidFill>
                  <a:srgbClr val="333333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Ist eine weitere Nährstoffzugabe nötig? </a:t>
            </a:r>
            <a:endParaRPr lang="de-DE" sz="1600" b="1" dirty="0">
              <a:solidFill>
                <a:srgbClr val="333333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algn="l"/>
            <a:endParaRPr lang="de-DE" sz="1600" b="1" dirty="0">
              <a:solidFill>
                <a:srgbClr val="333333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algn="l"/>
            <a:endParaRPr lang="de-DE" sz="1600" b="1" dirty="0">
              <a:solidFill>
                <a:srgbClr val="333333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l"/>
            <a:endParaRPr lang="de-DE" sz="1600" b="1" i="0" dirty="0">
              <a:solidFill>
                <a:srgbClr val="333333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l"/>
            <a:endParaRPr lang="de-DE" sz="1600" b="1" dirty="0">
              <a:solidFill>
                <a:srgbClr val="333333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l"/>
            <a:endParaRPr lang="de-DE" sz="1600" b="1" i="0" dirty="0">
              <a:solidFill>
                <a:srgbClr val="333333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l"/>
            <a:endParaRPr lang="de-DE" sz="1600" dirty="0">
              <a:solidFill>
                <a:srgbClr val="333333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l"/>
            <a:endParaRPr lang="de-DE" sz="1600" b="1" i="0" dirty="0">
              <a:solidFill>
                <a:srgbClr val="333333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l"/>
            <a:endParaRPr lang="de-DE" sz="1600" b="1" i="0" dirty="0">
              <a:solidFill>
                <a:srgbClr val="333333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l"/>
            <a:endParaRPr lang="de-DE" sz="1600" b="1" i="0" dirty="0">
              <a:solidFill>
                <a:srgbClr val="333333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l"/>
            <a:endParaRPr lang="de-DE" sz="1600" b="1" dirty="0">
              <a:solidFill>
                <a:srgbClr val="333333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l"/>
            <a:endParaRPr lang="de-DE" sz="1600" b="1" i="0" dirty="0">
              <a:solidFill>
                <a:srgbClr val="333333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l"/>
            <a:endParaRPr lang="de-DE" sz="1600" b="1" i="0" dirty="0">
              <a:solidFill>
                <a:srgbClr val="333333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l"/>
            <a:endParaRPr lang="de-DE" sz="1600" b="1" i="0" dirty="0">
              <a:solidFill>
                <a:srgbClr val="333333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de-DE" sz="1600" i="0" u="none" strike="noStrike" dirty="0">
                <a:solidFill>
                  <a:srgbClr val="DD33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hlinkClick r:id="rId4" tooltip="weiterfuehrendes:hilfsstoffe:stickstoffduenger"/>
              </a:rPr>
              <a:t> Stickstoffdünger</a:t>
            </a:r>
            <a:r>
              <a:rPr lang="de-DE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 </a:t>
            </a:r>
            <a:r>
              <a:rPr lang="de-DE" sz="1600" dirty="0">
                <a:solidFill>
                  <a:srgbClr val="333333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   </a:t>
            </a:r>
            <a:r>
              <a:rPr lang="de-DE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Hornspäne, Guano, getrockneter Rinder- oder Hühnermist können</a:t>
            </a:r>
          </a:p>
          <a:p>
            <a:pPr algn="l"/>
            <a:r>
              <a:rPr lang="de-DE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                                zum Ausgleich verwendet werden. 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de-DE" sz="1600" b="0" i="0" dirty="0">
              <a:solidFill>
                <a:srgbClr val="333333"/>
              </a:solidFill>
              <a:effectLst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algn="l"/>
            <a:endParaRPr lang="de-DE" sz="1600" b="0" i="0" dirty="0">
              <a:solidFill>
                <a:srgbClr val="333333"/>
              </a:solidFill>
              <a:effectLst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de-DE" sz="1600" i="0" u="none" strike="noStrike" dirty="0">
                <a:solidFill>
                  <a:srgbClr val="DD33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hlinkClick r:id="rId5" tooltip="weiterfuehrendes:hilfsstoffe:kalk"/>
              </a:rPr>
              <a:t> Kalk</a:t>
            </a:r>
            <a:r>
              <a:rPr lang="de-DE" sz="1600" i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                       </a:t>
            </a:r>
            <a:r>
              <a:rPr lang="de-DE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erhöht den PH-Wert. Bei sehr sauren Ausgangsstoffen wie Eichen-/Kastanienlaub, </a:t>
            </a:r>
          </a:p>
          <a:p>
            <a:pPr algn="l"/>
            <a:r>
              <a:rPr lang="de-DE" sz="1600" dirty="0">
                <a:solidFill>
                  <a:srgbClr val="333333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                               </a:t>
            </a:r>
            <a:r>
              <a:rPr lang="de-DE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notwendig. </a:t>
            </a:r>
            <a:r>
              <a:rPr lang="de-DE" sz="1600" dirty="0">
                <a:solidFill>
                  <a:srgbClr val="333333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Kalk </a:t>
            </a:r>
            <a:r>
              <a:rPr lang="de-DE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verhindert das Entstehen von Faulstellen.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de-DE" sz="1600" b="0" i="0" dirty="0">
              <a:solidFill>
                <a:srgbClr val="333333"/>
              </a:solidFill>
              <a:effectLst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de-DE" sz="1600" b="0" i="0" dirty="0">
              <a:solidFill>
                <a:srgbClr val="333333"/>
              </a:solidFill>
              <a:effectLst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de-DE" sz="1600" i="0" strike="noStrike" dirty="0">
                <a:solidFill>
                  <a:srgbClr val="FB4A18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hlinkClick r:id="rId6" tooltip="weiterfuehrendes:hilfsstoffe:pflanzenkoh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Pflanzenkohle        </a:t>
            </a:r>
            <a:r>
              <a:rPr lang="de-DE" sz="1600" i="0" strike="noStrike" dirty="0"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hlinkClick r:id="rId6" tooltip="weiterfuehrendes:hilfsstoffe:pflanzenkoh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als </a:t>
            </a:r>
            <a:r>
              <a:rPr lang="de-DE" sz="1600" i="0" strike="noStrike" dirty="0" err="1"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hlinkClick r:id="rId6" tooltip="weiterfuehrendes:hilfsstoffe:pflanzenkoh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Bodenverbesserer</a:t>
            </a:r>
            <a:r>
              <a:rPr lang="de-DE" sz="1600" strike="noStrike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 </a:t>
            </a:r>
            <a:r>
              <a:rPr lang="de-DE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Durch die Beimischung der Kohle zum Kompost </a:t>
            </a:r>
            <a:endParaRPr lang="de-DE" sz="1600" i="0" dirty="0">
              <a:effectLst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algn="l"/>
            <a:r>
              <a:rPr lang="de-DE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                               wird sie mit Nährstoffen aufgeladen und biologisch aktiviert.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de-DE" sz="1600" b="0" i="0" dirty="0">
              <a:solidFill>
                <a:srgbClr val="333333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6054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ED1E6F-5BA8-DCD1-932D-498CE4D2F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2235" y="1627298"/>
            <a:ext cx="9435148" cy="1280890"/>
          </a:xfrm>
        </p:spPr>
        <p:txBody>
          <a:bodyPr>
            <a:normAutofit fontScale="90000"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</a:pP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Bokashi ( Japan) 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fermentiertes Allerlei - Kompost ohne Sauerstoff</a:t>
            </a:r>
            <a:b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effektive Mikroorganismen (EM) </a:t>
            </a:r>
            <a:r>
              <a:rPr lang="de-DE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Milchsäurebakterien - 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wie bei der Herstellung von Sauerkraut.</a:t>
            </a:r>
            <a:b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Zusatz von Bokashi Trockenmaterial </a:t>
            </a:r>
            <a:br>
              <a:rPr lang="de-DE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</a:br>
            <a:br>
              <a:rPr lang="de-DE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</a:br>
            <a:br>
              <a:rPr lang="de-DE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</a:br>
            <a:br>
              <a:rPr lang="de-DE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</a:br>
            <a:br>
              <a:rPr lang="de-DE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</a:br>
            <a:br>
              <a:rPr lang="de-DE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</a:br>
            <a:br>
              <a:rPr lang="de-DE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</a:br>
            <a:br>
              <a:rPr lang="de-DE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de-DE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Regenwurmkomposter</a:t>
            </a: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de-DE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(Wurmkiste)</a:t>
            </a:r>
            <a:b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b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Ökosystem auf Balkon oder in der Wohnung</a:t>
            </a:r>
            <a:b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b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- Anschauungsprojekt für Kinder</a:t>
            </a:r>
            <a:b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- Faustprobe</a:t>
            </a:r>
            <a:br>
              <a:rPr lang="de-DE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de-DE" sz="18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DF3A19F-34D6-30B6-1AF6-3358E5073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9404" y="784197"/>
            <a:ext cx="2417197" cy="4055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Sonderformen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537D35B-AFB3-EE50-E6FB-3F6C1292FE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354" y="2908188"/>
            <a:ext cx="5057029" cy="379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628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20F047-87D8-F954-5E74-49638A5D7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7825" y="5278083"/>
            <a:ext cx="8911687" cy="1280890"/>
          </a:xfrm>
        </p:spPr>
        <p:txBody>
          <a:bodyPr>
            <a:normAutofit/>
          </a:bodyPr>
          <a:lstStyle/>
          <a:p>
            <a:r>
              <a:rPr lang="de-DE" sz="16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„</a:t>
            </a:r>
            <a:r>
              <a:rPr lang="de-DE" sz="1600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Eisenia</a:t>
            </a:r>
            <a:r>
              <a:rPr lang="de-DE" sz="16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de-DE" sz="1600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foetida</a:t>
            </a:r>
            <a:r>
              <a:rPr lang="de-DE" sz="16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“ Stinkwürmer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F49A93D-680D-CB08-AC1C-4CD9DC0EED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594" y="188843"/>
            <a:ext cx="4584581" cy="6480314"/>
          </a:xfrm>
          <a:prstGeom prst="rect">
            <a:avLst/>
          </a:prstGeom>
        </p:spPr>
      </p:pic>
      <p:pic>
        <p:nvPicPr>
          <p:cNvPr id="11" name="Inhaltsplatzhalter 10">
            <a:extLst>
              <a:ext uri="{FF2B5EF4-FFF2-40B4-BE49-F238E27FC236}">
                <a16:creationId xmlns:a16="http://schemas.microsoft.com/office/drawing/2014/main" id="{78286A69-8788-E885-3B33-BB3B353B24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709" y="2813198"/>
            <a:ext cx="3764556" cy="2112597"/>
          </a:xfr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884B9DF7-C28D-832F-A1BA-0661462AD1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73669"/>
            <a:ext cx="687388" cy="54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319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00C6DA-B4E5-4712-B021-482978711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5118" y="1419582"/>
            <a:ext cx="953356" cy="45719"/>
          </a:xfrm>
        </p:spPr>
        <p:txBody>
          <a:bodyPr>
            <a:normAutofit fontScale="90000"/>
          </a:bodyPr>
          <a:lstStyle/>
          <a:p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531719D-6428-F74C-91D0-2EB1DD2A2F0A}"/>
              </a:ext>
            </a:extLst>
          </p:cNvPr>
          <p:cNvSpPr txBox="1"/>
          <p:nvPr/>
        </p:nvSpPr>
        <p:spPr>
          <a:xfrm>
            <a:off x="1669775" y="353256"/>
            <a:ext cx="63856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Thermokomposter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der Firma </a:t>
            </a:r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Neudorff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3D9C544-1BE8-534F-9732-5E84BBEC32A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598" y="1044353"/>
            <a:ext cx="2671974" cy="319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BA0B311-B1EE-B566-F94B-18E1EF79451B}"/>
              </a:ext>
            </a:extLst>
          </p:cNvPr>
          <p:cNvSpPr txBox="1"/>
          <p:nvPr/>
        </p:nvSpPr>
        <p:spPr>
          <a:xfrm>
            <a:off x="4339692" y="1044353"/>
            <a:ext cx="609865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de-DE" sz="1600" b="0" i="0" dirty="0">
              <a:solidFill>
                <a:srgbClr val="000000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K</a:t>
            </a:r>
            <a:r>
              <a:rPr lang="de-DE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ompostiert organische Garten- und Küchenabfälle innerhalb von zwei bis drei Monaten.</a:t>
            </a:r>
            <a:endParaRPr lang="de-DE" sz="1600" dirty="0">
              <a:solidFill>
                <a:srgbClr val="000000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endParaRPr lang="de-DE" sz="1600" b="0" i="0" dirty="0">
              <a:solidFill>
                <a:srgbClr val="000000"/>
              </a:solidFill>
              <a:effectLst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r>
              <a:rPr lang="de-DE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Durch die doppelwandige Thermo-Konstruktion können Verrottungstemperaturen von 70° C entstehen. </a:t>
            </a:r>
          </a:p>
          <a:p>
            <a:endParaRPr lang="de-DE" sz="1600" dirty="0">
              <a:solidFill>
                <a:srgbClr val="000000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r>
              <a:rPr lang="de-DE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Die meisten Unkrautsamen und Krankheitskeime werden vernichtet.</a:t>
            </a:r>
            <a:endParaRPr lang="de-DE" sz="1600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07F26DC-6824-9728-4C76-590325045102}"/>
              </a:ext>
            </a:extLst>
          </p:cNvPr>
          <p:cNvSpPr txBox="1"/>
          <p:nvPr/>
        </p:nvSpPr>
        <p:spPr>
          <a:xfrm>
            <a:off x="4420272" y="4239106"/>
            <a:ext cx="609865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de-DE" sz="1600" b="0" i="0" dirty="0">
              <a:solidFill>
                <a:srgbClr val="000000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l"/>
            <a:r>
              <a:rPr lang="de-DE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Den Inhalt stets feucht </a:t>
            </a: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halten.</a:t>
            </a:r>
            <a:r>
              <a:rPr lang="de-DE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Bei Bedarf wässern. </a:t>
            </a:r>
          </a:p>
          <a:p>
            <a:pPr algn="l"/>
            <a:endParaRPr lang="de-DE" sz="1600" b="0" i="0" dirty="0">
              <a:solidFill>
                <a:srgbClr val="000000"/>
              </a:solidFill>
              <a:effectLst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algn="l"/>
            <a:r>
              <a:rPr lang="de-DE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Kompost nach 2 – 3 Wochen durchmischen, so gelangt ausreichend Sauerstoff an die aktiven Mikroorganismen.</a:t>
            </a:r>
          </a:p>
          <a:p>
            <a:pPr algn="l"/>
            <a:endParaRPr lang="de-DE" sz="1600" b="0" i="0" dirty="0">
              <a:solidFill>
                <a:srgbClr val="000000"/>
              </a:solidFill>
              <a:effectLst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algn="l"/>
            <a:r>
              <a:rPr lang="de-DE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Nach etwa 8 – 12 Wochen wertvoller </a:t>
            </a:r>
            <a:r>
              <a:rPr lang="de-DE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Mulchkompost</a:t>
            </a: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  <a:endParaRPr lang="de-DE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B5A06B3C-525C-0421-7888-3750F136E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659" y="4239106"/>
            <a:ext cx="1601792" cy="240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6" descr="Logo">
            <a:extLst>
              <a:ext uri="{FF2B5EF4-FFF2-40B4-BE49-F238E27FC236}">
                <a16:creationId xmlns:a16="http://schemas.microsoft.com/office/drawing/2014/main" id="{12E81903-4D38-5752-37E2-9DDED823E5D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837B324-1EED-686F-7E64-161844E46A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33" y="722588"/>
            <a:ext cx="613431" cy="49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3497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F3BF5921-DC99-3D6B-885A-BF53B362C9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45" y="1967225"/>
            <a:ext cx="5547359" cy="369823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A848E41-BBCA-CF02-CAB7-93B2D6E89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161275"/>
            <a:ext cx="8911687" cy="1280890"/>
          </a:xfrm>
        </p:spPr>
        <p:txBody>
          <a:bodyPr>
            <a:normAutofit/>
          </a:bodyPr>
          <a:lstStyle/>
          <a:p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Große Kompostanlagen im Regionalverband Altenburg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3FFFC81-C72C-8303-6A1C-954097D6CB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7667"/>
            <a:ext cx="636845" cy="50888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3BEACBD-9D79-CD3F-3549-94119DB997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131" y="1967225"/>
            <a:ext cx="5019922" cy="333771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AEA468B-F2A3-8432-8DF5-1AA0195204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332" y="5355878"/>
            <a:ext cx="2705763" cy="1471962"/>
          </a:xfrm>
          <a:prstGeom prst="rect">
            <a:avLst/>
          </a:prstGeom>
        </p:spPr>
      </p:pic>
      <p:pic>
        <p:nvPicPr>
          <p:cNvPr id="18" name="Inhaltsplatzhalter 17">
            <a:extLst>
              <a:ext uri="{FF2B5EF4-FFF2-40B4-BE49-F238E27FC236}">
                <a16:creationId xmlns:a16="http://schemas.microsoft.com/office/drawing/2014/main" id="{436AC5A5-8370-8253-3359-4AB796DF75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3" t="38442" r="11076" b="31185"/>
          <a:stretch/>
        </p:blipFill>
        <p:spPr>
          <a:xfrm>
            <a:off x="7190632" y="968043"/>
            <a:ext cx="3279849" cy="948243"/>
          </a:xfr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0A340506-EE50-FCAF-A597-8CDDE4F0C6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" t="27681" r="13512" b="26274"/>
          <a:stretch/>
        </p:blipFill>
        <p:spPr>
          <a:xfrm>
            <a:off x="2013865" y="894011"/>
            <a:ext cx="2613793" cy="1011005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C34D13DB-853B-469A-07CB-B1F4B21BBF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608" y="4798370"/>
            <a:ext cx="1700080" cy="205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1545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D61216-B4A5-4B45-C56B-151A5ED2C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0058" y="409127"/>
            <a:ext cx="8911687" cy="1280890"/>
          </a:xfrm>
        </p:spPr>
        <p:txBody>
          <a:bodyPr>
            <a:normAutofit/>
          </a:bodyPr>
          <a:lstStyle/>
          <a:p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Informationen der </a:t>
            </a:r>
            <a:r>
              <a:rPr lang="de-DE" sz="2800" dirty="0" err="1">
                <a:latin typeface="Arial" panose="020B0604020202020204" pitchFamily="34" charset="0"/>
                <a:cs typeface="Arial" panose="020B0604020202020204" pitchFamily="34" charset="0"/>
              </a:rPr>
              <a:t>Schreberjugend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Bild 1" descr="Prodana Kon-Tiki Pyrolyseofen Basic">
            <a:extLst>
              <a:ext uri="{FF2B5EF4-FFF2-40B4-BE49-F238E27FC236}">
                <a16:creationId xmlns:a16="http://schemas.microsoft.com/office/drawing/2014/main" id="{ED3EAEA5-9D8A-829A-8D38-3E8B1622F9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776" y="3546101"/>
            <a:ext cx="3313523" cy="2485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989ABA2-495E-D393-6114-26DAEBFA72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147" y="1049572"/>
            <a:ext cx="4203321" cy="5808428"/>
          </a:xfrm>
          <a:prstGeom prst="rect">
            <a:avLst/>
          </a:prstGeom>
        </p:spPr>
      </p:pic>
      <p:pic>
        <p:nvPicPr>
          <p:cNvPr id="8" name="Bild 1">
            <a:extLst>
              <a:ext uri="{FF2B5EF4-FFF2-40B4-BE49-F238E27FC236}">
                <a16:creationId xmlns:a16="http://schemas.microsoft.com/office/drawing/2014/main" id="{71236CBD-D8D6-42DC-CE54-415C64B482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684" y="1106597"/>
            <a:ext cx="2306620" cy="5834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85180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432618-E33B-2315-69A3-D16BF65A2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Fragen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ED416C7-4EB5-5851-46F2-FF2CC9B7FC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7785"/>
            <a:ext cx="646651" cy="51671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D564A6C-0BDB-331D-CA93-12D6862C37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079" y="2266604"/>
            <a:ext cx="3057201" cy="298625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E18BFB69-4361-60B8-4FFB-9E62D89AF1C6}"/>
              </a:ext>
            </a:extLst>
          </p:cNvPr>
          <p:cNvSpPr txBox="1"/>
          <p:nvPr/>
        </p:nvSpPr>
        <p:spPr>
          <a:xfrm>
            <a:off x="2687541" y="2608028"/>
            <a:ext cx="159530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Klimawandel</a:t>
            </a:r>
          </a:p>
          <a:p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Kompost</a:t>
            </a:r>
          </a:p>
          <a:p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Boden</a:t>
            </a:r>
          </a:p>
          <a:p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Allgemein</a:t>
            </a:r>
          </a:p>
        </p:txBody>
      </p:sp>
    </p:spTree>
    <p:extLst>
      <p:ext uri="{BB962C8B-B14F-4D97-AF65-F5344CB8AC3E}">
        <p14:creationId xmlns:p14="http://schemas.microsoft.com/office/powerpoint/2010/main" val="34300369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D8DD01-A9B7-E060-637A-AADC3061F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Danke für die Aufmerksamkeit !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7EA80DD5-FB9C-DDA0-2B80-B765032345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059" y="1553154"/>
            <a:ext cx="7727882" cy="5148133"/>
          </a:xfr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055D187-826C-48FF-1715-4DBCEE748F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" y="691762"/>
            <a:ext cx="686750" cy="54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9236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4A6970-2DA6-35C4-DED0-EA0CCF3E7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EF94C3B2-D389-AD5D-9FDA-FDE5E3A9A8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243" y="1158949"/>
            <a:ext cx="3193375" cy="4930644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63F9E19-2D53-B2DA-F9B1-1E574E3940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356" y="1757238"/>
            <a:ext cx="354202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477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046BDC-8F27-98D3-89D2-AC852FA64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3E5DC3F1-D7E1-F6C9-F98D-4E1F042981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629" y="147431"/>
            <a:ext cx="4031487" cy="302361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B238433-23A9-7F0E-E019-623ACB3225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12662" y="3766002"/>
            <a:ext cx="3567176" cy="267538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1F612D9-14FA-BB7F-1A65-F356E4D813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967" y="4016065"/>
            <a:ext cx="3828288" cy="287121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5025C3CC-6628-1B72-9E28-9F5DF4BB7A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788" y="3429000"/>
            <a:ext cx="4031488" cy="302361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479A7A61-E9D2-B354-D28F-CDD98CB211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168" y="147431"/>
            <a:ext cx="5041392" cy="378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58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44B2FB-2D66-26A3-DDEB-7727A9149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7876" y="523526"/>
            <a:ext cx="8911687" cy="1280890"/>
          </a:xfrm>
        </p:spPr>
        <p:txBody>
          <a:bodyPr>
            <a:normAutofit/>
          </a:bodyPr>
          <a:lstStyle/>
          <a:p>
            <a:r>
              <a:rPr lang="de-DE" sz="1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Klimawandel im Kleingartenbereich</a:t>
            </a:r>
            <a:br>
              <a:rPr lang="de-DE" sz="1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br>
              <a:rPr lang="de-DE" sz="1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br>
              <a:rPr lang="de-DE" sz="1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de-DE" sz="18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D41D559-46F6-4D59-830F-0FFFFA35E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4163" y="1411224"/>
            <a:ext cx="8915400" cy="2154936"/>
          </a:xfrm>
        </p:spPr>
        <p:txBody>
          <a:bodyPr/>
          <a:lstStyle/>
          <a:p>
            <a:pPr>
              <a:buFontTx/>
              <a:buChar char="-"/>
            </a:pPr>
            <a:r>
              <a:rPr lang="de-DE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Vegetationsperioden verschieben sich</a:t>
            </a:r>
          </a:p>
          <a:p>
            <a:pPr>
              <a:buFontTx/>
              <a:buChar char="-"/>
            </a:pPr>
            <a:r>
              <a:rPr lang="de-DE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Schädlingsarten verändern sich (Arten, Anzahl)</a:t>
            </a:r>
          </a:p>
          <a:p>
            <a:pPr>
              <a:buFontTx/>
              <a:buChar char="-"/>
            </a:pPr>
            <a:r>
              <a:rPr lang="de-DE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Häufung von Pflanzenkrankheiten</a:t>
            </a:r>
          </a:p>
          <a:p>
            <a:pPr>
              <a:buFontTx/>
              <a:buChar char="-"/>
            </a:pPr>
            <a:r>
              <a:rPr lang="de-DE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Erhöhte Verdunstung – erhöhter Wasserbedarf</a:t>
            </a:r>
          </a:p>
          <a:p>
            <a:pPr>
              <a:buFontTx/>
              <a:buChar char="-"/>
            </a:pPr>
            <a:r>
              <a:rPr lang="de-DE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Nährstoffverlust durch Auswaschungen (Starkregen)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B29FBEC-FE29-8A2F-5FFF-42C3A3345474}"/>
              </a:ext>
            </a:extLst>
          </p:cNvPr>
          <p:cNvSpPr txBox="1"/>
          <p:nvPr/>
        </p:nvSpPr>
        <p:spPr>
          <a:xfrm>
            <a:off x="2724912" y="3959352"/>
            <a:ext cx="506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Was kann der Kleingärtner tun?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6E5D571-06D2-2736-A516-7A4CAD364879}"/>
              </a:ext>
            </a:extLst>
          </p:cNvPr>
          <p:cNvSpPr txBox="1"/>
          <p:nvPr/>
        </p:nvSpPr>
        <p:spPr>
          <a:xfrm>
            <a:off x="2564163" y="4721876"/>
            <a:ext cx="8631936" cy="1990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000"/>
              </a:spcBef>
              <a:buClr>
                <a:schemeClr val="accent1"/>
              </a:buClr>
              <a:buFontTx/>
              <a:buChar char="-"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Ökologisch und naturnah Gärtnern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FontTx/>
              <a:buChar char="-"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Vermeidung von torfhaltigen Substraten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FontTx/>
              <a:buChar char="-"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Nutzung von regionalen biologischen Saatgut und Pflanzen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FontTx/>
              <a:buChar char="-"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eigene Vermehrung von bewährten Gemüsesorten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FontTx/>
              <a:buChar char="-"/>
            </a:pP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Verwendung von eigener Komposterde um den Co² Ausstoß zu senken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76942EB2-BC8A-17DF-7AA4-30CCE21F19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985106" y="667080"/>
            <a:ext cx="2587023" cy="188147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77151CB0-2F99-F142-CBAF-85C8991F9A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206992" y="3451876"/>
            <a:ext cx="2540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79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AD6D8E-B01C-9654-C2E8-519A8C365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Gliederung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D8AF053-F0C6-4C87-6378-00F34A512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6576" y="2279344"/>
            <a:ext cx="8915400" cy="3777622"/>
          </a:xfrm>
        </p:spPr>
        <p:txBody>
          <a:bodyPr>
            <a:normAutofit lnSpcReduction="10000"/>
          </a:bodyPr>
          <a:lstStyle/>
          <a:p>
            <a:r>
              <a:rPr lang="de-DE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1. Das Bodenleben</a:t>
            </a:r>
          </a:p>
          <a:p>
            <a:r>
              <a:rPr lang="de-DE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2. Was ist Kompost</a:t>
            </a:r>
          </a:p>
          <a:p>
            <a:r>
              <a:rPr lang="de-DE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3. Wie wird ein Kompost angelegt</a:t>
            </a:r>
          </a:p>
          <a:p>
            <a:r>
              <a:rPr lang="de-DE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4. Was gehört auf den Kompost</a:t>
            </a:r>
          </a:p>
          <a:p>
            <a:r>
              <a:rPr lang="de-DE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5. Was gehört nicht auf den Kompost</a:t>
            </a:r>
          </a:p>
          <a:p>
            <a:r>
              <a:rPr lang="de-DE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6. Nährstoffe</a:t>
            </a:r>
          </a:p>
          <a:p>
            <a:r>
              <a:rPr lang="de-DE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7. Sonderformen</a:t>
            </a:r>
          </a:p>
          <a:p>
            <a:r>
              <a:rPr lang="de-DE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8. Wurmkiste</a:t>
            </a:r>
          </a:p>
          <a:p>
            <a:r>
              <a:rPr lang="de-DE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9. große Kompostanlagen</a:t>
            </a:r>
          </a:p>
          <a:p>
            <a:r>
              <a:rPr lang="de-DE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10. Fragen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57E751D-5764-7CE3-240A-3E40E94B1E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07964"/>
            <a:ext cx="687388" cy="54926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E4BFCF5-2E50-20DA-DB52-0941B66D2D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752" y="2501387"/>
            <a:ext cx="4444714" cy="333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76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73CBAC-DFFE-5D27-A23B-94E9B2AAB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5" y="725049"/>
            <a:ext cx="10245317" cy="1280890"/>
          </a:xfrm>
        </p:spPr>
        <p:txBody>
          <a:bodyPr>
            <a:noAutofit/>
          </a:bodyPr>
          <a:lstStyle/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de-DE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Das Bodenleben</a:t>
            </a:r>
            <a:r>
              <a:rPr lang="de-DE" sz="1800" b="1" dirty="0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de-DE" sz="1800" b="1" dirty="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ist </a:t>
            </a:r>
            <a:r>
              <a:rPr lang="de-DE" sz="18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eine wesentliche Voraussetzung </a:t>
            </a:r>
            <a:br>
              <a:rPr lang="de-DE" sz="18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de-DE" sz="18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                            für die </a:t>
            </a:r>
            <a:r>
              <a:rPr lang="de-DE" sz="1800" b="1" dirty="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F</a:t>
            </a:r>
            <a:r>
              <a:rPr lang="de-DE" sz="18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ruchtbarkeit und Gesunderhaltung</a:t>
            </a:r>
            <a:br>
              <a:rPr lang="de-DE" sz="18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br>
              <a:rPr lang="de-DE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de-DE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       </a:t>
            </a:r>
            <a:r>
              <a:rPr lang="de-DE" sz="16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In einer Hand voll guter Gartenerde leben eine Milliarde Organismen.</a:t>
            </a:r>
            <a:br>
              <a:rPr lang="de-DE" sz="16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de-DE" sz="16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        Vergleich: Heute ca. </a:t>
            </a:r>
            <a:r>
              <a:rPr lang="de-DE" sz="1600" dirty="0">
                <a:solidFill>
                  <a:srgbClr val="22222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</a:t>
            </a:r>
            <a:r>
              <a:rPr lang="de-DE" sz="16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eun Milliarden Menschen auf der Erde.</a:t>
            </a:r>
            <a:br>
              <a:rPr lang="de-DE" sz="16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de-DE" sz="180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 </a:t>
            </a:r>
            <a:br>
              <a:rPr lang="de-DE" sz="180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</a:br>
            <a:br>
              <a:rPr lang="de-DE" sz="180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</a:br>
            <a:br>
              <a:rPr lang="de-DE" sz="180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</a:br>
            <a:br>
              <a:rPr lang="de-DE" sz="180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</a:br>
            <a:br>
              <a:rPr lang="de-DE" sz="180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</a:br>
            <a:br>
              <a:rPr lang="de-DE" sz="180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</a:br>
            <a:br>
              <a:rPr lang="de-DE" sz="180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</a:br>
            <a:br>
              <a:rPr lang="de-DE" sz="180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</a:br>
            <a:br>
              <a:rPr lang="de-DE" sz="180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</a:br>
            <a:br>
              <a:rPr lang="de-DE" sz="180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</a:br>
            <a:br>
              <a:rPr lang="de-DE" sz="180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</a:br>
            <a:br>
              <a:rPr lang="de-DE" sz="180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</a:br>
            <a:br>
              <a:rPr lang="de-DE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de-DE" sz="18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12392BF-2BA2-9E1D-65E1-9A13FF6BBF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049"/>
            <a:ext cx="634996" cy="507403"/>
          </a:xfrm>
          <a:prstGeom prst="rect">
            <a:avLst/>
          </a:prstGeom>
        </p:spPr>
      </p:pic>
      <p:pic>
        <p:nvPicPr>
          <p:cNvPr id="8" name="Inhaltsplatzhalter 4">
            <a:extLst>
              <a:ext uri="{FF2B5EF4-FFF2-40B4-BE49-F238E27FC236}">
                <a16:creationId xmlns:a16="http://schemas.microsoft.com/office/drawing/2014/main" id="{294B4034-4940-CD07-368B-E8F2537C31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286" y="2260579"/>
            <a:ext cx="3183572" cy="2120821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E7BA1DA-0E96-FA65-88F3-F0C37827A3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065" y="4636040"/>
            <a:ext cx="2902358" cy="212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60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55DA4F-63C3-C0B2-8D7F-6F61D15A4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890" y="800053"/>
            <a:ext cx="8911687" cy="568586"/>
          </a:xfrm>
        </p:spPr>
        <p:txBody>
          <a:bodyPr>
            <a:normAutofit fontScale="90000"/>
          </a:bodyPr>
          <a:lstStyle/>
          <a:p>
            <a:r>
              <a:rPr lang="de-DE" sz="20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Grundlagenwissen: </a:t>
            </a:r>
            <a:r>
              <a:rPr lang="de-DE" sz="20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Krümelstruktur des Bodens</a:t>
            </a:r>
            <a:br>
              <a:rPr lang="de-DE" sz="20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DE" sz="20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br>
              <a:rPr lang="de-DE" sz="400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</a:b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26A2054-3E40-0248-B655-0D778B1A5915}"/>
              </a:ext>
            </a:extLst>
          </p:cNvPr>
          <p:cNvSpPr txBox="1"/>
          <p:nvPr/>
        </p:nvSpPr>
        <p:spPr>
          <a:xfrm>
            <a:off x="2020030" y="1368639"/>
            <a:ext cx="9357760" cy="4975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</a:pPr>
            <a:r>
              <a:rPr lang="de-DE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Eigenschaft des belebten Bodens in Krümel zu zerfallen. </a:t>
            </a:r>
          </a:p>
          <a:p>
            <a:pPr>
              <a:buClr>
                <a:schemeClr val="accent1"/>
              </a:buClr>
            </a:pPr>
            <a:r>
              <a:rPr lang="de-DE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Bodenbakterien, Regenwürmer und Insekten verkleben die wasserunlöslichen </a:t>
            </a:r>
          </a:p>
          <a:p>
            <a:pPr>
              <a:buClr>
                <a:schemeClr val="accent1"/>
              </a:buClr>
            </a:pPr>
            <a:r>
              <a:rPr lang="de-DE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mineralischen Bodenbestandteile</a:t>
            </a:r>
          </a:p>
          <a:p>
            <a:pPr>
              <a:spcBef>
                <a:spcPts val="1000"/>
              </a:spcBef>
              <a:buClr>
                <a:schemeClr val="accent1"/>
              </a:buClr>
            </a:pPr>
            <a:r>
              <a:rPr lang="de-DE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>
              <a:spcBef>
                <a:spcPts val="1000"/>
              </a:spcBef>
              <a:buClr>
                <a:schemeClr val="accent1"/>
              </a:buClr>
            </a:pPr>
            <a:endParaRPr lang="de-DE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0"/>
              </a:spcBef>
              <a:buClr>
                <a:schemeClr val="accent1"/>
              </a:buClr>
            </a:pPr>
            <a:endParaRPr lang="de-DE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0"/>
              </a:spcBef>
              <a:buClr>
                <a:schemeClr val="accent1"/>
              </a:buClr>
            </a:pPr>
            <a:endParaRPr lang="de-DE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0"/>
              </a:spcBef>
              <a:buClr>
                <a:schemeClr val="accent1"/>
              </a:buClr>
            </a:pPr>
            <a:endParaRPr lang="de-DE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0"/>
              </a:spcBef>
              <a:buClr>
                <a:schemeClr val="accent1"/>
              </a:buClr>
            </a:pPr>
            <a:endParaRPr lang="de-DE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0"/>
              </a:spcBef>
              <a:buClr>
                <a:schemeClr val="accent1"/>
              </a:buClr>
            </a:pPr>
            <a:endParaRPr lang="de-DE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0"/>
              </a:spcBef>
              <a:buClr>
                <a:schemeClr val="accent1"/>
              </a:buClr>
            </a:pPr>
            <a:r>
              <a:rPr lang="de-DE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Krümeliger Boden ist im Garten erwünscht</a:t>
            </a:r>
          </a:p>
          <a:p>
            <a:pPr>
              <a:spcBef>
                <a:spcPts val="1000"/>
              </a:spcBef>
              <a:buClr>
                <a:schemeClr val="accent1"/>
              </a:buClr>
            </a:pPr>
            <a:r>
              <a:rPr lang="de-DE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Der Gärtner ist immer bestrebt einen Boden mit guter Krümelstruktur zu bekommen. </a:t>
            </a:r>
          </a:p>
          <a:p>
            <a:pPr>
              <a:spcBef>
                <a:spcPts val="1000"/>
              </a:spcBef>
              <a:buClr>
                <a:schemeClr val="accent1"/>
              </a:buClr>
            </a:pPr>
            <a:r>
              <a:rPr lang="de-DE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Ein hoher Humusgehalt und regelmäßige Lockerung des Bodens ist optimal.</a:t>
            </a:r>
            <a:endParaRPr lang="de-DE" sz="1600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4846618-9C31-D604-CC2A-BE7AE29F26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155" y="2759521"/>
            <a:ext cx="4265875" cy="213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400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CAC025C-13E6-BBEB-739D-4CFADF71FC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400" y="974227"/>
            <a:ext cx="4588361" cy="245477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FD14169-50C6-71BE-AF1B-54A66BF76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467" y="215556"/>
            <a:ext cx="10286801" cy="1280890"/>
          </a:xfrm>
        </p:spPr>
        <p:txBody>
          <a:bodyPr>
            <a:normAutofit/>
          </a:bodyPr>
          <a:lstStyle/>
          <a:p>
            <a:r>
              <a:rPr lang="de-DE" sz="18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Grundlagenwissen: </a:t>
            </a:r>
            <a:r>
              <a:rPr lang="de-DE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Ton – Humus Komplex  = Mischung aus (Mineralisch – organisch)</a:t>
            </a:r>
            <a:endParaRPr lang="de-D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FB850E9-9533-D778-C66F-FC2807FD9C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8300" y="1728056"/>
            <a:ext cx="8915400" cy="377762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de-DE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bewirken die Ton-Humus-Komplexe im Boden?</a:t>
            </a:r>
          </a:p>
          <a:p>
            <a:pPr marL="0" indent="0" algn="just">
              <a:buNone/>
            </a:pPr>
            <a:r>
              <a:rPr lang="de-DE" sz="1600" dirty="0">
                <a:solidFill>
                  <a:srgbClr val="003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Speicherung von Sauerstoff und Wasser</a:t>
            </a:r>
          </a:p>
          <a:p>
            <a:pPr marL="0" indent="0" algn="just">
              <a:buNone/>
            </a:pPr>
            <a:r>
              <a:rPr lang="de-DE" sz="1600" dirty="0">
                <a:solidFill>
                  <a:srgbClr val="003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Nährstoffspeicherung in pflanzenverfügbarer Form</a:t>
            </a:r>
          </a:p>
          <a:p>
            <a:pPr marL="0" indent="0" algn="just">
              <a:buNone/>
            </a:pPr>
            <a:r>
              <a:rPr lang="de-DE" sz="1600" dirty="0">
                <a:solidFill>
                  <a:srgbClr val="003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Ton-Humus-Komplexe sind exzellente Ionenaustauscher</a:t>
            </a:r>
            <a:r>
              <a:rPr lang="de-DE" sz="1600" b="0" i="0" dirty="0">
                <a:solidFill>
                  <a:srgbClr val="003C5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ABE798F-A625-42F3-EEBE-D3D1E8DF9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400" y="3955184"/>
            <a:ext cx="4838196" cy="258843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8EBAA6EA-C6E3-396C-4CBD-309830F805C4}"/>
              </a:ext>
            </a:extLst>
          </p:cNvPr>
          <p:cNvSpPr txBox="1"/>
          <p:nvPr/>
        </p:nvSpPr>
        <p:spPr>
          <a:xfrm>
            <a:off x="1752590" y="4418405"/>
            <a:ext cx="81944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de-DE" sz="1600" b="0" i="0" dirty="0">
                <a:solidFill>
                  <a:srgbClr val="003C5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Solange genügend Nährstoffe in Form von Kationen im Boden verfügbar sind, werden die Ton-Humus-Komplexe also immer wieder die für die Pflanzen lebenswichtigen Nährstoffe freigeben.</a:t>
            </a:r>
            <a:endParaRPr lang="de-DE" sz="1600" i="0" dirty="0">
              <a:solidFill>
                <a:srgbClr val="003C59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450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67098A50-D38F-51F4-9A24-BE351B54F0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017" y="3515890"/>
            <a:ext cx="5349911" cy="286220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128FBD4-5507-B02D-D80E-8BF73DA089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507" y="372362"/>
            <a:ext cx="5550932" cy="296974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DD97D58-3D71-E5B2-4EDE-1F151BCB0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989" y="102017"/>
            <a:ext cx="8911687" cy="1280890"/>
          </a:xfrm>
        </p:spPr>
        <p:txBody>
          <a:bodyPr/>
          <a:lstStyle/>
          <a:p>
            <a:br>
              <a:rPr lang="de-DE" sz="1100" dirty="0"/>
            </a:br>
            <a:br>
              <a:rPr lang="de-DE" sz="2000" b="1" dirty="0">
                <a:solidFill>
                  <a:srgbClr val="222222"/>
                </a:solidFill>
                <a:latin typeface="Roboto" panose="02000000000000000000" pitchFamily="2" charset="0"/>
              </a:rPr>
            </a:br>
            <a:endParaRPr lang="de-DE" sz="2000" b="1" dirty="0">
              <a:solidFill>
                <a:srgbClr val="222222"/>
              </a:solidFill>
              <a:latin typeface="Roboto" panose="02000000000000000000" pitchFamily="2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4AC5B8A-4BA6-003C-55AD-7ED9ED9AF224}"/>
              </a:ext>
            </a:extLst>
          </p:cNvPr>
          <p:cNvSpPr txBox="1"/>
          <p:nvPr/>
        </p:nvSpPr>
        <p:spPr>
          <a:xfrm>
            <a:off x="1948869" y="763325"/>
            <a:ext cx="8117482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de-DE" sz="1600" b="0" i="0" dirty="0">
                <a:solidFill>
                  <a:srgbClr val="003C5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 die Pflanze das Kalium als Nährstoff für ihr Wachstum benötigt, verbraucht sie die Kalium-Kationen. Nun besitzt die Pflanze null, der Ton-Humus-Komplex aber immer noch die zwei gespeicherten Kalium-Kationen. Um erneut ein Gleichgewicht in der Ionen-Verteilung herzustellen, gibt der Ton-Humus-Komplex ein weiteres Kalium-Kation an die Pflanze ab.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de-DE" sz="1600" b="0" i="0" dirty="0">
              <a:solidFill>
                <a:srgbClr val="003C59"/>
              </a:solidFill>
              <a:effectLst/>
              <a:latin typeface="Roboto" panose="02000000000000000000" pitchFamily="2" charset="0"/>
            </a:endParaRPr>
          </a:p>
          <a:p>
            <a:pPr algn="just"/>
            <a:endParaRPr lang="de-DE" sz="1600" dirty="0">
              <a:solidFill>
                <a:srgbClr val="003C59"/>
              </a:solidFill>
              <a:latin typeface="Roboto" panose="02000000000000000000" pitchFamily="2" charset="0"/>
            </a:endParaRPr>
          </a:p>
          <a:p>
            <a:pPr algn="just"/>
            <a:endParaRPr lang="de-DE" sz="1600" b="0" i="0" dirty="0">
              <a:solidFill>
                <a:srgbClr val="003C59"/>
              </a:solidFill>
              <a:effectLst/>
              <a:latin typeface="Roboto" panose="02000000000000000000" pitchFamily="2" charset="0"/>
            </a:endParaRPr>
          </a:p>
          <a:p>
            <a:pPr algn="just"/>
            <a:endParaRPr lang="de-DE" sz="1600" dirty="0">
              <a:solidFill>
                <a:srgbClr val="003C59"/>
              </a:solidFill>
              <a:latin typeface="Roboto" panose="02000000000000000000" pitchFamily="2" charset="0"/>
            </a:endParaRPr>
          </a:p>
          <a:p>
            <a:pPr algn="just"/>
            <a:endParaRPr lang="de-DE" sz="1600" b="0" i="0" dirty="0">
              <a:solidFill>
                <a:srgbClr val="003C59"/>
              </a:solidFill>
              <a:effectLst/>
              <a:latin typeface="Roboto" panose="02000000000000000000" pitchFamily="2" charset="0"/>
            </a:endParaRPr>
          </a:p>
          <a:p>
            <a:pPr algn="just"/>
            <a:endParaRPr lang="de-DE" sz="1600" dirty="0">
              <a:solidFill>
                <a:srgbClr val="003C59"/>
              </a:solidFill>
              <a:latin typeface="Roboto" panose="02000000000000000000" pitchFamily="2" charset="0"/>
            </a:endParaRPr>
          </a:p>
          <a:p>
            <a:pPr algn="just"/>
            <a:endParaRPr lang="de-DE" sz="1600" b="0" i="0" dirty="0">
              <a:solidFill>
                <a:srgbClr val="003C59"/>
              </a:solidFill>
              <a:effectLst/>
              <a:latin typeface="Roboto" panose="02000000000000000000" pitchFamily="2" charset="0"/>
            </a:endParaRPr>
          </a:p>
          <a:p>
            <a:pPr algn="just"/>
            <a:endParaRPr lang="de-DE" sz="1600" b="0" i="0" dirty="0">
              <a:solidFill>
                <a:srgbClr val="003C59"/>
              </a:solidFill>
              <a:effectLst/>
              <a:latin typeface="Roboto" panose="02000000000000000000" pitchFamily="2" charset="0"/>
            </a:endParaRPr>
          </a:p>
          <a:p>
            <a:pPr algn="just"/>
            <a:r>
              <a:rPr lang="de-DE" sz="1600" b="0" i="0" dirty="0">
                <a:solidFill>
                  <a:srgbClr val="003C5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Ohne die Ton-Humus-Komplexe würden im Boden gelöste Nährstoffe übrigens einfach in tiefere Bodenschichten ausgewaschen werden und den Pflanzen nicht mehr zur Verfügung stehen. Je mehr Ton-Humus-Komplexe im Boden vorhanden sind, </a:t>
            </a:r>
          </a:p>
          <a:p>
            <a:pPr algn="just"/>
            <a:r>
              <a:rPr lang="de-DE" sz="1600" b="0" i="0" dirty="0">
                <a:solidFill>
                  <a:srgbClr val="003C5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desto mehr Platz hat er für die Nährstoffspeicherung.</a:t>
            </a:r>
          </a:p>
        </p:txBody>
      </p:sp>
    </p:spTree>
    <p:extLst>
      <p:ext uri="{BB962C8B-B14F-4D97-AF65-F5344CB8AC3E}">
        <p14:creationId xmlns:p14="http://schemas.microsoft.com/office/powerpoint/2010/main" val="3154142833"/>
      </p:ext>
    </p:extLst>
  </p:cSld>
  <p:clrMapOvr>
    <a:masterClrMapping/>
  </p:clrMapOvr>
</p:sld>
</file>

<file path=ppt/theme/theme1.xml><?xml version="1.0" encoding="utf-8"?>
<a:theme xmlns:a="http://schemas.openxmlformats.org/drawingml/2006/main" name="Fetzen">
  <a:themeElements>
    <a:clrScheme name="Fetze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Fetze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etze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0</TotalTime>
  <Words>1553</Words>
  <Application>Microsoft Office PowerPoint</Application>
  <PresentationFormat>Breitbild</PresentationFormat>
  <Paragraphs>234</Paragraphs>
  <Slides>28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36" baseType="lpstr">
      <vt:lpstr>Arial</vt:lpstr>
      <vt:lpstr>Calibri</vt:lpstr>
      <vt:lpstr>Century Gothic</vt:lpstr>
      <vt:lpstr>Roboto</vt:lpstr>
      <vt:lpstr>Symbol</vt:lpstr>
      <vt:lpstr>Times New Roman</vt:lpstr>
      <vt:lpstr>Wingdings 3</vt:lpstr>
      <vt:lpstr>Fetzen</vt:lpstr>
      <vt:lpstr>Kompost- das Gold des Kleingärtners</vt:lpstr>
      <vt:lpstr>PowerPoint-Präsentation</vt:lpstr>
      <vt:lpstr>PowerPoint-Präsentation</vt:lpstr>
      <vt:lpstr>Klimawandel im Kleingartenbereich   </vt:lpstr>
      <vt:lpstr>Gliederung</vt:lpstr>
      <vt:lpstr>Das Bodenleben ist eine wesentliche Voraussetzung                               für die Fruchtbarkeit und Gesunderhaltung          In einer Hand voll guter Gartenerde leben eine Milliarde Organismen.          Vergleich: Heute ca. neun Milliarden Menschen auf der Erde.               </vt:lpstr>
      <vt:lpstr>Grundlagenwissen: Krümelstruktur des Bodens   </vt:lpstr>
      <vt:lpstr>Grundlagenwissen: Ton – Humus Komplex  = Mischung aus (Mineralisch – organisch)</vt:lpstr>
      <vt:lpstr>  </vt:lpstr>
      <vt:lpstr>Grundlagenwissen: </vt:lpstr>
      <vt:lpstr>PowerPoint-Präsentation</vt:lpstr>
      <vt:lpstr>Standort</vt:lpstr>
      <vt:lpstr>Kompost richtig anlegen    Den Kompost schichtweise ansetzen. </vt:lpstr>
      <vt:lpstr>Den Kompost schließen </vt:lpstr>
      <vt:lpstr>Komposthaufen umsetzen </vt:lpstr>
      <vt:lpstr>Verwendung des fertigen Kompostes </vt:lpstr>
      <vt:lpstr>Das darf auf den Kompost:  Rasenschnitt –  am besten leicht angetrocknet,  um Fäulnis zu vermeiden.                                         Laub- und Strauchschnitt –  diese Abfälle kompostieren schneller, wenn sie kleingeschnitten sind.   Rohe Obst- und Gemüsereste –  auch ungespritzte Bio-Zitrusfrüchte   dürfen auf den Kompost, sie verrotten  langsamer als anderes Obst.   Tee- und Kaffeesatz –  bei Filtern und Beuteln  vorher Metall entfernen.                     Geringe Mengen Papier und Pappe –  verrotten sehr langsam;  kein farbiges oder Hochglanz-Papier.                                                                                    Algen aus dem Gartenteich   </vt:lpstr>
      <vt:lpstr>Das darf nicht auf den Kompost:  Gekochtes Essen und Speisereste – vor allem Fleisch, Fisch und andere tierische Produkte, diese locken unter anderem Ratten an.   Gespritzte Zitrusfrüchte – Zitronen-, Ananas-, Orangen- und Bananenschalen sind oft mit Pestiziden belastet, die nicht in den Humus gelangen sollten.   Große Zweige, Äste und Wurzeln – diese verrotten zu langsam.   Laub, das schwer verrottet – hierzu gehört Laub von Nussbäumen, Kastanienbäumen, Eichen und Platanen sowie vom Kirschlorbeer.   Nussschalen – diese verrotten ebenfalls zu langsam, deshalb maximal kleine Mengen beifügen.   Schnittblumen – vor allem aus dem Supermarkt, denn diese enthalten oft Pestizide.   Unkraut, das schon Samen trägt.   Pflanzen, die von Pilzen oder Schädlingen befallen sind. </vt:lpstr>
      <vt:lpstr>PowerPoint-Präsentation</vt:lpstr>
      <vt:lpstr>PowerPoint-Präsentation</vt:lpstr>
      <vt:lpstr>Bokashi ( Japan) – fermentiertes Allerlei - Kompost ohne Sauerstoff   effektive Mikroorganismen (EM) Milchsäurebakterien - wie bei der Herstellung von Sauerkraut.  Zusatz von Bokashi Trockenmaterial         Regenwurmkomposter (Wurmkiste)  Ökosystem auf Balkon oder in der Wohnung  - Anschauungsprojekt für Kinder - Faustprobe </vt:lpstr>
      <vt:lpstr>„Eisenia foetida“ Stinkwürmer</vt:lpstr>
      <vt:lpstr>PowerPoint-Präsentation</vt:lpstr>
      <vt:lpstr>Große Kompostanlagen im Regionalverband Altenburg</vt:lpstr>
      <vt:lpstr>Informationen der Schreberjugend</vt:lpstr>
      <vt:lpstr>Fragen</vt:lpstr>
      <vt:lpstr>Danke für die Aufmerksamkeit !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Frank Wodrich</dc:creator>
  <cp:lastModifiedBy>Frank Wodrich</cp:lastModifiedBy>
  <cp:revision>142</cp:revision>
  <cp:lastPrinted>2023-05-13T17:35:29Z</cp:lastPrinted>
  <dcterms:created xsi:type="dcterms:W3CDTF">2023-02-20T15:05:04Z</dcterms:created>
  <dcterms:modified xsi:type="dcterms:W3CDTF">2023-09-08T17:11:30Z</dcterms:modified>
</cp:coreProperties>
</file>