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8" r:id="rId1"/>
  </p:sldMasterIdLst>
  <p:sldIdLst>
    <p:sldId id="256" r:id="rId2"/>
    <p:sldId id="259" r:id="rId3"/>
    <p:sldId id="258" r:id="rId4"/>
    <p:sldId id="264" r:id="rId5"/>
    <p:sldId id="267" r:id="rId6"/>
    <p:sldId id="275" r:id="rId7"/>
    <p:sldId id="276" r:id="rId8"/>
    <p:sldId id="290" r:id="rId9"/>
    <p:sldId id="278" r:id="rId10"/>
    <p:sldId id="295" r:id="rId11"/>
    <p:sldId id="270" r:id="rId12"/>
    <p:sldId id="272" r:id="rId13"/>
    <p:sldId id="280" r:id="rId14"/>
    <p:sldId id="287" r:id="rId15"/>
    <p:sldId id="284" r:id="rId16"/>
    <p:sldId id="288" r:id="rId17"/>
    <p:sldId id="279" r:id="rId18"/>
    <p:sldId id="282" r:id="rId19"/>
    <p:sldId id="298" r:id="rId20"/>
    <p:sldId id="281" r:id="rId21"/>
    <p:sldId id="303" r:id="rId22"/>
    <p:sldId id="305" r:id="rId23"/>
    <p:sldId id="301" r:id="rId24"/>
    <p:sldId id="302" r:id="rId25"/>
    <p:sldId id="283" r:id="rId26"/>
    <p:sldId id="306" r:id="rId27"/>
    <p:sldId id="307" r:id="rId28"/>
    <p:sldId id="29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5378" autoAdjust="0"/>
  </p:normalViewPr>
  <p:slideViewPr>
    <p:cSldViewPr snapToGrid="0">
      <p:cViewPr>
        <p:scale>
          <a:sx n="100" d="100"/>
          <a:sy n="100" d="100"/>
        </p:scale>
        <p:origin x="99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5030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5C6B4A9-1611-4792-9094-5F34BCA07E0B}" type="datetimeFigureOut">
              <a:rPr lang="en-US" smtClean="0"/>
              <a:t>3/29/2024</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11755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0502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a:t>Titelmasterformat durch Klicken bearbeiten</a:t>
            </a:r>
          </a:p>
        </p:txBody>
      </p:sp>
      <p:sp>
        <p:nvSpPr>
          <p:cNvPr id="3" name="Onlinebild-Platzhalter 2"/>
          <p:cNvSpPr>
            <a:spLocks noGrp="1"/>
          </p:cNvSpPr>
          <p:nvPr>
            <p:ph type="clipArt" sz="half" idx="1"/>
          </p:nvPr>
        </p:nvSpPr>
        <p:spPr>
          <a:xfrm>
            <a:off x="914400" y="1981200"/>
            <a:ext cx="5080000" cy="4114800"/>
          </a:xfrm>
        </p:spPr>
        <p:txBody>
          <a:bodyPr/>
          <a:lstStyle/>
          <a:p>
            <a:pPr lvl="0"/>
            <a:endParaRPr lang="de-DE" noProof="0"/>
          </a:p>
        </p:txBody>
      </p:sp>
      <p:sp>
        <p:nvSpPr>
          <p:cNvPr id="4" name="Textplatzhalter 3"/>
          <p:cNvSpPr>
            <a:spLocks noGrp="1"/>
          </p:cNvSpPr>
          <p:nvPr>
            <p:ph type="body" sz="half" idx="2"/>
          </p:nvPr>
        </p:nvSpPr>
        <p:spPr>
          <a:xfrm>
            <a:off x="61976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C1FD1B0C-C58C-47E7-8A70-0A7292BB0E74}" type="slidenum">
              <a:rPr lang="de-DE" altLang="de-DE"/>
              <a:pPr>
                <a:defRPr/>
              </a:pPr>
              <a:t>‹Nr.›</a:t>
            </a:fld>
            <a:endParaRPr lang="de-DE" altLang="de-DE"/>
          </a:p>
        </p:txBody>
      </p:sp>
    </p:spTree>
    <p:extLst>
      <p:ext uri="{BB962C8B-B14F-4D97-AF65-F5344CB8AC3E}">
        <p14:creationId xmlns:p14="http://schemas.microsoft.com/office/powerpoint/2010/main" val="45390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4478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6854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B712588-04B1-427B-82EE-E8DB90309F08}" type="datetimeFigureOut">
              <a:rPr lang="en-US" smtClean="0"/>
              <a:t>3/29/2024</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136498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8" name="Fußzeilenplatzhalter 7"/>
          <p:cNvSpPr>
            <a:spLocks noGrp="1"/>
          </p:cNvSpPr>
          <p:nvPr>
            <p:ph type="ftr" sz="quarter" idx="11"/>
          </p:nvPr>
        </p:nvSpPr>
        <p:spPr/>
        <p:txBody>
          <a:bodyPr/>
          <a:lstStyle/>
          <a:p>
            <a:endParaRPr lang="en-US" dirty="0"/>
          </a:p>
        </p:txBody>
      </p:sp>
      <p:sp>
        <p:nvSpPr>
          <p:cNvPr id="9" name="Foliennummernplatzhalt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49697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9514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996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2A54C80-263E-416B-A8E0-580EDEADCBDC}" type="datetimeFigureOut">
              <a:rPr lang="en-US" smtClean="0"/>
              <a:t>3/29/2024</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28424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B61BEF0D-F0BB-DE4B-95CE-6DB70DBA9567}" type="datetimeFigureOut">
              <a:rPr lang="en-US" smtClean="0"/>
              <a:pPr/>
              <a:t>3/29/2024</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7877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3/29/2024</a:t>
            </a:fld>
            <a:endParaRPr lang="en-US"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89641731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ckwinkel.de/blog/stationenlernen/" TargetMode="External"/><Relationship Id="rId2" Type="http://schemas.openxmlformats.org/officeDocument/2006/relationships/hyperlink" Target="https://www.gartenbund.de/gartenfreunde/gartenfachberatung/tipps-fuer-den-garten/gemeinschaftsflaechen-gestalten-und-nutzen-grundsaetze-und-neue-ideen-/12607"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hyperlink" Target="http://www.nabu.de/" TargetMode="External"/><Relationship Id="rId5" Type="http://schemas.openxmlformats.org/officeDocument/2006/relationships/hyperlink" Target="http://www.deutscherimkerbund.de/"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33338" y="0"/>
            <a:ext cx="12225338" cy="4187825"/>
          </a:xfrm>
          <a:solidFill>
            <a:srgbClr val="92D050"/>
          </a:solidFill>
        </p:spPr>
        <p:txBody>
          <a:bodyPr>
            <a:normAutofit/>
          </a:bodyPr>
          <a:lstStyle/>
          <a:p>
            <a:r>
              <a:rPr lang="de-DE" sz="8800" b="1" dirty="0"/>
              <a:t>           Fachberatung </a:t>
            </a:r>
            <a:br>
              <a:rPr lang="de-DE" sz="8800" b="1" dirty="0"/>
            </a:br>
            <a:r>
              <a:rPr lang="de-DE" b="1" dirty="0"/>
              <a:t> </a:t>
            </a:r>
            <a:br>
              <a:rPr lang="de-DE" b="1" dirty="0"/>
            </a:br>
            <a:r>
              <a:rPr lang="de-DE" b="1" dirty="0"/>
              <a:t>        </a:t>
            </a:r>
            <a:r>
              <a:rPr lang="de-DE" sz="5400" b="1" dirty="0"/>
              <a:t>Methoden der Wissensvermittlung </a:t>
            </a:r>
          </a:p>
        </p:txBody>
      </p:sp>
      <p:sp>
        <p:nvSpPr>
          <p:cNvPr id="7" name="Textfeld 6"/>
          <p:cNvSpPr txBox="1"/>
          <p:nvPr/>
        </p:nvSpPr>
        <p:spPr>
          <a:xfrm>
            <a:off x="1608666" y="4612732"/>
            <a:ext cx="7224889" cy="830997"/>
          </a:xfrm>
          <a:prstGeom prst="rect">
            <a:avLst/>
          </a:prstGeom>
          <a:solidFill>
            <a:srgbClr val="92D050"/>
          </a:solidFill>
        </p:spPr>
        <p:txBody>
          <a:bodyPr wrap="square" rtlCol="0">
            <a:spAutoFit/>
          </a:bodyPr>
          <a:lstStyle/>
          <a:p>
            <a:r>
              <a:rPr lang="de-DE" sz="2400" dirty="0"/>
              <a:t>Frank Wodrich</a:t>
            </a:r>
          </a:p>
          <a:p>
            <a:r>
              <a:rPr lang="de-DE" sz="2400" dirty="0"/>
              <a:t>Regionalverband Altenburg der Kleingärtner e.V.</a:t>
            </a:r>
          </a:p>
        </p:txBody>
      </p:sp>
      <p:pic>
        <p:nvPicPr>
          <p:cNvPr id="4" name="Grafik 3">
            <a:extLst>
              <a:ext uri="{FF2B5EF4-FFF2-40B4-BE49-F238E27FC236}">
                <a16:creationId xmlns:a16="http://schemas.microsoft.com/office/drawing/2014/main" id="{104521C3-8768-6BF3-B384-956DA7C66E28}"/>
              </a:ext>
            </a:extLst>
          </p:cNvPr>
          <p:cNvPicPr>
            <a:picLocks noChangeAspect="1"/>
          </p:cNvPicPr>
          <p:nvPr/>
        </p:nvPicPr>
        <p:blipFill>
          <a:blip r:embed="rId2"/>
          <a:stretch>
            <a:fillRect/>
          </a:stretch>
        </p:blipFill>
        <p:spPr>
          <a:xfrm>
            <a:off x="8573129" y="3789891"/>
            <a:ext cx="2429043" cy="2606259"/>
          </a:xfrm>
          <a:prstGeom prst="rect">
            <a:avLst/>
          </a:prstGeom>
        </p:spPr>
      </p:pic>
    </p:spTree>
    <p:extLst>
      <p:ext uri="{BB962C8B-B14F-4D97-AF65-F5344CB8AC3E}">
        <p14:creationId xmlns:p14="http://schemas.microsoft.com/office/powerpoint/2010/main" val="4053325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extfeld 2"/>
          <p:cNvSpPr txBox="1"/>
          <p:nvPr/>
        </p:nvSpPr>
        <p:spPr>
          <a:xfrm>
            <a:off x="431800" y="618067"/>
            <a:ext cx="10758843" cy="4708981"/>
          </a:xfrm>
          <a:prstGeom prst="rect">
            <a:avLst/>
          </a:prstGeom>
          <a:noFill/>
        </p:spPr>
        <p:txBody>
          <a:bodyPr wrap="none" rtlCol="0">
            <a:spAutoFit/>
          </a:bodyPr>
          <a:lstStyle/>
          <a:p>
            <a:r>
              <a:rPr lang="de-DE" sz="3200" b="1" u="sng" dirty="0"/>
              <a:t>Gespräch  über den Gartenzaun während der Gartenbegehung</a:t>
            </a:r>
          </a:p>
          <a:p>
            <a:endParaRPr lang="de-DE" sz="2800" dirty="0"/>
          </a:p>
          <a:p>
            <a:r>
              <a:rPr lang="de-DE" sz="2400" dirty="0"/>
              <a:t>Sie erfordert vom Fachberater ein solides Fachwissen,</a:t>
            </a:r>
          </a:p>
          <a:p>
            <a:r>
              <a:rPr lang="de-DE" sz="2400" dirty="0"/>
              <a:t>da er nicht immer weiß, worüber er befragt wird.</a:t>
            </a:r>
          </a:p>
          <a:p>
            <a:endParaRPr lang="de-DE" sz="2400" dirty="0"/>
          </a:p>
          <a:p>
            <a:r>
              <a:rPr lang="de-DE" sz="2400" dirty="0"/>
              <a:t>Es ist keine Schande, bei der Vielfalt der im Kleingarten </a:t>
            </a:r>
          </a:p>
          <a:p>
            <a:r>
              <a:rPr lang="de-DE" sz="2400" dirty="0"/>
              <a:t>auftretenden Fragen einmal eine Antwort schuldig </a:t>
            </a:r>
          </a:p>
          <a:p>
            <a:r>
              <a:rPr lang="de-DE" sz="2400" dirty="0"/>
              <a:t>zu bleiben.</a:t>
            </a:r>
          </a:p>
          <a:p>
            <a:endParaRPr lang="de-DE" sz="2400" dirty="0"/>
          </a:p>
          <a:p>
            <a:r>
              <a:rPr lang="de-DE" sz="2400" dirty="0"/>
              <a:t>Es ist besser eine Antwort nachzureichen, </a:t>
            </a:r>
          </a:p>
          <a:p>
            <a:r>
              <a:rPr lang="de-DE" sz="2400" dirty="0"/>
              <a:t>nachdem man sich sachkundig gemacht hat, </a:t>
            </a:r>
          </a:p>
          <a:p>
            <a:r>
              <a:rPr lang="de-DE" sz="2400" dirty="0"/>
              <a:t>als eine falsche Antwort zu geben..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81900" y="1951566"/>
            <a:ext cx="4178300" cy="4178300"/>
          </a:xfrm>
          <a:prstGeom prst="rect">
            <a:avLst/>
          </a:prstGeom>
        </p:spPr>
      </p:pic>
    </p:spTree>
    <p:extLst>
      <p:ext uri="{BB962C8B-B14F-4D97-AF65-F5344CB8AC3E}">
        <p14:creationId xmlns:p14="http://schemas.microsoft.com/office/powerpoint/2010/main" val="153188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7799"/>
            <a:ext cx="11950700" cy="6426201"/>
          </a:xfrm>
          <a:prstGeom prst="rect">
            <a:avLst/>
          </a:prstGeom>
        </p:spPr>
      </p:pic>
      <p:sp>
        <p:nvSpPr>
          <p:cNvPr id="5" name="Rechteck 4"/>
          <p:cNvSpPr/>
          <p:nvPr/>
        </p:nvSpPr>
        <p:spPr>
          <a:xfrm>
            <a:off x="3616364" y="971034"/>
            <a:ext cx="4738798" cy="584775"/>
          </a:xfrm>
          <a:prstGeom prst="rect">
            <a:avLst/>
          </a:prstGeom>
          <a:solidFill>
            <a:srgbClr val="FFFF00"/>
          </a:solidFill>
        </p:spPr>
        <p:txBody>
          <a:bodyPr wrap="none">
            <a:spAutoFit/>
          </a:bodyPr>
          <a:lstStyle/>
          <a:p>
            <a:r>
              <a:rPr lang="de-DE" altLang="de-DE" sz="3200" b="1" dirty="0">
                <a:latin typeface="Arial" panose="020B0604020202020204" pitchFamily="34" charset="0"/>
              </a:rPr>
              <a:t>Persönliche Gespräche</a:t>
            </a:r>
            <a:endParaRPr lang="de-DE" sz="3200" dirty="0"/>
          </a:p>
        </p:txBody>
      </p:sp>
      <p:sp>
        <p:nvSpPr>
          <p:cNvPr id="6" name="Rechteck 5"/>
          <p:cNvSpPr/>
          <p:nvPr/>
        </p:nvSpPr>
        <p:spPr>
          <a:xfrm>
            <a:off x="146756" y="3582791"/>
            <a:ext cx="11849100" cy="2862322"/>
          </a:xfrm>
          <a:prstGeom prst="rect">
            <a:avLst/>
          </a:prstGeom>
          <a:solidFill>
            <a:srgbClr val="FFFF00"/>
          </a:solidFill>
        </p:spPr>
        <p:txBody>
          <a:bodyPr wrap="square">
            <a:spAutoFit/>
          </a:bodyPr>
          <a:lstStyle/>
          <a:p>
            <a:pPr>
              <a:spcBef>
                <a:spcPct val="0"/>
              </a:spcBef>
            </a:pPr>
            <a:r>
              <a:rPr lang="de-DE" altLang="de-DE" dirty="0">
                <a:cs typeface="Arial" panose="020B0604020202020204" pitchFamily="34" charset="0"/>
              </a:rPr>
              <a:t>Eine ganz persönliche Note bekommt die Gartenfachberatung am Gartenzaun oder im Garten der Kleingärtner selbst.</a:t>
            </a:r>
          </a:p>
          <a:p>
            <a:pPr>
              <a:spcBef>
                <a:spcPct val="0"/>
              </a:spcBef>
            </a:pPr>
            <a:r>
              <a:rPr lang="de-DE" altLang="de-DE" dirty="0">
                <a:cs typeface="Arial" panose="020B0604020202020204" pitchFamily="34" charset="0"/>
              </a:rPr>
              <a:t>Diese Form der Gartenfachberatung in den Vereinen erhält dadurch eine vertrauliche und zugleich freundschaftliche Atmosphäre.</a:t>
            </a:r>
          </a:p>
          <a:p>
            <a:pPr>
              <a:spcBef>
                <a:spcPct val="0"/>
              </a:spcBef>
            </a:pPr>
            <a:endParaRPr lang="de-DE" altLang="de-DE" dirty="0">
              <a:cs typeface="Arial" panose="020B0604020202020204" pitchFamily="34" charset="0"/>
            </a:endParaRPr>
          </a:p>
          <a:p>
            <a:pPr>
              <a:spcBef>
                <a:spcPct val="0"/>
              </a:spcBef>
            </a:pPr>
            <a:r>
              <a:rPr lang="de-DE" altLang="de-DE" b="1" u="sng" dirty="0">
                <a:cs typeface="Arial" panose="020B0604020202020204" pitchFamily="34" charset="0"/>
              </a:rPr>
              <a:t>Aber Vorsicht!</a:t>
            </a:r>
          </a:p>
          <a:p>
            <a:pPr>
              <a:spcBef>
                <a:spcPct val="0"/>
              </a:spcBef>
            </a:pPr>
            <a:r>
              <a:rPr lang="de-DE" altLang="de-DE" dirty="0">
                <a:cs typeface="Arial" panose="020B0604020202020204" pitchFamily="34" charset="0"/>
              </a:rPr>
              <a:t>Es wird so Ihr ganzes Wissensvermögen gefordert und auf die Probe gestellt.</a:t>
            </a:r>
          </a:p>
          <a:p>
            <a:pPr>
              <a:spcBef>
                <a:spcPct val="0"/>
              </a:spcBef>
            </a:pPr>
            <a:r>
              <a:rPr lang="de-DE" altLang="de-DE" dirty="0">
                <a:cs typeface="Arial" panose="020B0604020202020204" pitchFamily="34" charset="0"/>
              </a:rPr>
              <a:t>Sie wissen ja nicht, was man Sie fragen wird. Dennoch ist es nicht schlimm, wenn Sie als Gartenfachberater mal eine Frage nicht gleich beantworten können. Vielleicht können Sie so noch mehr dazu lernen. Und das ist ganz gut so.</a:t>
            </a:r>
          </a:p>
          <a:p>
            <a:pPr>
              <a:spcBef>
                <a:spcPct val="0"/>
              </a:spcBef>
            </a:pPr>
            <a:r>
              <a:rPr lang="de-DE" altLang="de-DE" dirty="0">
                <a:cs typeface="Arial" panose="020B0604020202020204" pitchFamily="34" charset="0"/>
              </a:rPr>
              <a:t>Machen Sie sich kundig und reichen Sie die offene Antwort einfach nach. Das kommt auf jeden Fall besser an, bevor man eine falsche Auskunft gibt. </a:t>
            </a:r>
          </a:p>
        </p:txBody>
      </p:sp>
    </p:spTree>
    <p:extLst>
      <p:ext uri="{BB962C8B-B14F-4D97-AF65-F5344CB8AC3E}">
        <p14:creationId xmlns:p14="http://schemas.microsoft.com/office/powerpoint/2010/main" val="165008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088" y="787401"/>
            <a:ext cx="5255878" cy="3053820"/>
          </a:xfrm>
          <a:prstGeom prst="rect">
            <a:avLst/>
          </a:prstGeom>
        </p:spPr>
      </p:pic>
      <p:sp>
        <p:nvSpPr>
          <p:cNvPr id="3" name="Rechteck 2"/>
          <p:cNvSpPr/>
          <p:nvPr/>
        </p:nvSpPr>
        <p:spPr>
          <a:xfrm>
            <a:off x="571501" y="4171434"/>
            <a:ext cx="10795000" cy="584775"/>
          </a:xfrm>
          <a:prstGeom prst="rect">
            <a:avLst/>
          </a:prstGeom>
          <a:solidFill>
            <a:srgbClr val="FFFF00"/>
          </a:solidFill>
        </p:spPr>
        <p:txBody>
          <a:bodyPr wrap="square">
            <a:spAutoFit/>
          </a:bodyPr>
          <a:lstStyle/>
          <a:p>
            <a:r>
              <a:rPr lang="de-DE" altLang="de-DE" sz="3200" b="1" dirty="0">
                <a:latin typeface="Arial" panose="020B0604020202020204" pitchFamily="34" charset="0"/>
              </a:rPr>
              <a:t>Der Gartenfachberater und junge Familien mit Kindern</a:t>
            </a:r>
            <a:endParaRPr lang="de-DE" sz="3200" dirty="0"/>
          </a:p>
        </p:txBody>
      </p:sp>
      <p:sp>
        <p:nvSpPr>
          <p:cNvPr id="5" name="Rechteck 4"/>
          <p:cNvSpPr/>
          <p:nvPr/>
        </p:nvSpPr>
        <p:spPr>
          <a:xfrm>
            <a:off x="787400" y="4961284"/>
            <a:ext cx="10363200" cy="1323439"/>
          </a:xfrm>
          <a:prstGeom prst="rect">
            <a:avLst/>
          </a:prstGeom>
          <a:solidFill>
            <a:srgbClr val="FFFF00"/>
          </a:solidFill>
        </p:spPr>
        <p:txBody>
          <a:bodyPr wrap="square">
            <a:spAutoFit/>
          </a:bodyPr>
          <a:lstStyle/>
          <a:p>
            <a:pPr>
              <a:spcBef>
                <a:spcPct val="0"/>
              </a:spcBef>
            </a:pPr>
            <a:r>
              <a:rPr lang="de-DE" altLang="de-DE" sz="2000" dirty="0"/>
              <a:t>Neben der erfahrenen älteren Gemeinschaft, sind die jungen Familien mit Kindern nicht zu vergessen. </a:t>
            </a:r>
          </a:p>
          <a:p>
            <a:pPr algn="ctr">
              <a:spcBef>
                <a:spcPct val="0"/>
              </a:spcBef>
            </a:pPr>
            <a:r>
              <a:rPr lang="de-DE" altLang="de-DE" sz="2000" b="1" dirty="0"/>
              <a:t>Nach dem Motto – um so bunter um so besser!</a:t>
            </a:r>
          </a:p>
          <a:p>
            <a:pPr algn="ctr">
              <a:spcBef>
                <a:spcPct val="0"/>
              </a:spcBef>
            </a:pPr>
            <a:r>
              <a:rPr lang="de-DE" altLang="de-DE" sz="2000" dirty="0"/>
              <a:t>Jedes Kind findet Farben toll. Es spricht einfach an, macht neugierig und Lust auf mehr!</a:t>
            </a:r>
          </a:p>
        </p:txBody>
      </p:sp>
    </p:spTree>
    <p:extLst>
      <p:ext uri="{BB962C8B-B14F-4D97-AF65-F5344CB8AC3E}">
        <p14:creationId xmlns:p14="http://schemas.microsoft.com/office/powerpoint/2010/main" val="114818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1735138" y="270808"/>
            <a:ext cx="6885539" cy="584775"/>
          </a:xfrm>
          <a:prstGeom prst="rect">
            <a:avLst/>
          </a:prstGeom>
          <a:solidFill>
            <a:srgbClr val="FFFF00"/>
          </a:solidFill>
        </p:spPr>
        <p:txBody>
          <a:bodyPr wrap="none" rtlCol="0">
            <a:spAutoFit/>
          </a:bodyPr>
          <a:lstStyle/>
          <a:p>
            <a:r>
              <a:rPr lang="de-DE" sz="3200" b="1" dirty="0"/>
              <a:t>Fotostrecken, Lernstationen , Infotafeln</a:t>
            </a:r>
          </a:p>
        </p:txBody>
      </p:sp>
      <p:sp>
        <p:nvSpPr>
          <p:cNvPr id="5" name="AutoShape 3" descr="blob:https://www.bing.com/fe0b80c9-9439-4674-a138-63dc22c2fb6f">
            <a:hlinkClick r:id="rId2"/>
          </p:cNvPr>
          <p:cNvSpPr>
            <a:spLocks noChangeAspect="1" noChangeArrowheads="1"/>
          </p:cNvSpPr>
          <p:nvPr/>
        </p:nvSpPr>
        <p:spPr bwMode="auto">
          <a:xfrm>
            <a:off x="190500"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descr="blob:https://www.bing.com/87f40a11-5344-4d04-ac8c-605c3155d1fa">
            <a:hlinkClick r:id="rId3"/>
          </p:cNvPr>
          <p:cNvSpPr>
            <a:spLocks noChangeAspect="1" noChangeArrowheads="1"/>
          </p:cNvSpPr>
          <p:nvPr/>
        </p:nvSpPr>
        <p:spPr bwMode="auto">
          <a:xfrm>
            <a:off x="1925638"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Rechteck 6"/>
          <p:cNvSpPr/>
          <p:nvPr/>
        </p:nvSpPr>
        <p:spPr>
          <a:xfrm>
            <a:off x="278731" y="1595929"/>
            <a:ext cx="12192000" cy="4893647"/>
          </a:xfrm>
          <a:prstGeom prst="rect">
            <a:avLst/>
          </a:prstGeom>
        </p:spPr>
        <p:txBody>
          <a:bodyPr wrap="square">
            <a:spAutoFit/>
          </a:bodyPr>
          <a:lstStyle/>
          <a:p>
            <a:pPr lvl="0" defTabSz="914400" eaLnBrk="0" fontAlgn="base" hangingPunct="0">
              <a:spcBef>
                <a:spcPct val="0"/>
              </a:spcBef>
              <a:spcAft>
                <a:spcPct val="0"/>
              </a:spcAft>
            </a:pPr>
            <a:r>
              <a:rPr lang="de-DE" altLang="de-DE" sz="2400" dirty="0">
                <a:latin typeface="Arial" panose="020B0604020202020204" pitchFamily="34" charset="0"/>
              </a:rPr>
              <a:t> </a:t>
            </a:r>
          </a:p>
          <a:p>
            <a:pPr defTabSz="914400" eaLnBrk="0" fontAlgn="base" hangingPunct="0">
              <a:spcBef>
                <a:spcPct val="0"/>
              </a:spcBef>
              <a:spcAft>
                <a:spcPct val="0"/>
              </a:spcAft>
            </a:pPr>
            <a:r>
              <a:rPr lang="de-DE" sz="2400" b="1" dirty="0"/>
              <a:t>Fotostrecke</a:t>
            </a:r>
            <a:r>
              <a:rPr lang="de-DE" sz="2400" dirty="0"/>
              <a:t>:     Hier können Besucher mehr über die verschiedenen Pflanzenarten</a:t>
            </a:r>
          </a:p>
          <a:p>
            <a:pPr defTabSz="914400" eaLnBrk="0" fontAlgn="base" hangingPunct="0">
              <a:spcBef>
                <a:spcPct val="0"/>
              </a:spcBef>
              <a:spcAft>
                <a:spcPct val="0"/>
              </a:spcAft>
            </a:pPr>
            <a:r>
              <a:rPr lang="de-DE" sz="2400" dirty="0"/>
              <a:t>                            lernen, die im Kleingarten wachsen. </a:t>
            </a:r>
          </a:p>
          <a:p>
            <a:pPr defTabSz="914400" eaLnBrk="0" fontAlgn="base" hangingPunct="0">
              <a:spcBef>
                <a:spcPct val="0"/>
              </a:spcBef>
              <a:spcAft>
                <a:spcPct val="0"/>
              </a:spcAft>
            </a:pPr>
            <a:endParaRPr lang="de-DE" altLang="de-DE" sz="2400" dirty="0"/>
          </a:p>
          <a:p>
            <a:pPr lvl="0" defTabSz="914400" eaLnBrk="0" fontAlgn="base" hangingPunct="0">
              <a:spcBef>
                <a:spcPct val="0"/>
              </a:spcBef>
              <a:spcAft>
                <a:spcPct val="0"/>
              </a:spcAft>
            </a:pPr>
            <a:endParaRPr lang="de-DE" altLang="de-DE" sz="2400" dirty="0">
              <a:latin typeface="Arial" panose="020B0604020202020204" pitchFamily="34" charset="0"/>
            </a:endParaRPr>
          </a:p>
          <a:p>
            <a:pPr lvl="0" defTabSz="914400" eaLnBrk="0" fontAlgn="base" hangingPunct="0">
              <a:spcBef>
                <a:spcPct val="0"/>
              </a:spcBef>
              <a:spcAft>
                <a:spcPct val="0"/>
              </a:spcAft>
            </a:pPr>
            <a:r>
              <a:rPr lang="de-DE" altLang="de-DE" sz="2400" b="1" dirty="0"/>
              <a:t>Lernstationen: </a:t>
            </a:r>
            <a:r>
              <a:rPr lang="de-DE" altLang="de-DE" sz="2400" dirty="0"/>
              <a:t>Im Kleingarten eine tolle Möglichkeit, um Kindern und Erwachsenen </a:t>
            </a:r>
          </a:p>
          <a:p>
            <a:pPr lvl="0" defTabSz="914400" eaLnBrk="0" fontAlgn="base" hangingPunct="0">
              <a:spcBef>
                <a:spcPct val="0"/>
              </a:spcBef>
              <a:spcAft>
                <a:spcPct val="0"/>
              </a:spcAft>
            </a:pPr>
            <a:r>
              <a:rPr lang="de-DE" altLang="de-DE" sz="2400" dirty="0"/>
              <a:t>                            die Natur näherzubringen.</a:t>
            </a:r>
          </a:p>
          <a:p>
            <a:pPr lvl="0" defTabSz="914400" eaLnBrk="0" fontAlgn="base" hangingPunct="0">
              <a:spcBef>
                <a:spcPct val="0"/>
              </a:spcBef>
              <a:spcAft>
                <a:spcPct val="0"/>
              </a:spcAft>
            </a:pPr>
            <a:endParaRPr lang="de-DE" altLang="de-DE" sz="2400" dirty="0"/>
          </a:p>
          <a:p>
            <a:pPr lvl="0" defTabSz="914400" eaLnBrk="0" fontAlgn="base" hangingPunct="0">
              <a:spcBef>
                <a:spcPct val="0"/>
              </a:spcBef>
              <a:spcAft>
                <a:spcPct val="0"/>
              </a:spcAft>
            </a:pPr>
            <a:endParaRPr lang="de-DE" altLang="de-DE" sz="2400" dirty="0"/>
          </a:p>
          <a:p>
            <a:pPr defTabSz="914400" eaLnBrk="0" fontAlgn="base" hangingPunct="0">
              <a:spcBef>
                <a:spcPct val="0"/>
              </a:spcBef>
              <a:spcAft>
                <a:spcPct val="0"/>
              </a:spcAft>
            </a:pPr>
            <a:r>
              <a:rPr lang="de-DE" altLang="de-DE" sz="2400" b="1" dirty="0"/>
              <a:t>Infotafel</a:t>
            </a:r>
            <a:r>
              <a:rPr lang="de-DE" altLang="de-DE" sz="2400" dirty="0">
                <a:latin typeface="Arial" panose="020B0604020202020204" pitchFamily="34" charset="0"/>
              </a:rPr>
              <a:t>:       </a:t>
            </a:r>
            <a:r>
              <a:rPr lang="de-DE" altLang="de-DE" sz="2400" dirty="0"/>
              <a:t>Tipps zur Gartenarbeit oder Musterhochbeet, Insektenhotel oder Vogelhaus.</a:t>
            </a:r>
          </a:p>
          <a:p>
            <a:pPr defTabSz="914400" eaLnBrk="0" fontAlgn="base" hangingPunct="0">
              <a:spcBef>
                <a:spcPct val="0"/>
              </a:spcBef>
              <a:spcAft>
                <a:spcPct val="0"/>
              </a:spcAft>
            </a:pPr>
            <a:r>
              <a:rPr lang="de-DE" altLang="de-DE" sz="2400" dirty="0"/>
              <a:t>                            </a:t>
            </a:r>
          </a:p>
          <a:p>
            <a:pPr lvl="0" defTabSz="914400" eaLnBrk="0" fontAlgn="base" hangingPunct="0">
              <a:spcBef>
                <a:spcPct val="0"/>
              </a:spcBef>
              <a:spcAft>
                <a:spcPct val="0"/>
              </a:spcAft>
            </a:pPr>
            <a:endParaRPr lang="de-DE" altLang="de-DE" sz="2400" dirty="0">
              <a:latin typeface="Arial" panose="020B0604020202020204" pitchFamily="34" charset="0"/>
            </a:endParaRPr>
          </a:p>
          <a:p>
            <a:pPr lvl="0" defTabSz="914400" eaLnBrk="0" fontAlgn="base" hangingPunct="0">
              <a:spcBef>
                <a:spcPct val="0"/>
              </a:spcBef>
              <a:spcAft>
                <a:spcPct val="0"/>
              </a:spcAft>
            </a:pPr>
            <a:endParaRPr lang="de-DE" altLang="de-DE" sz="2400" dirty="0">
              <a:latin typeface="Arial" panose="020B0604020202020204" pitchFamily="34" charset="0"/>
            </a:endParaRPr>
          </a:p>
        </p:txBody>
      </p:sp>
    </p:spTree>
    <p:extLst>
      <p:ext uri="{BB962C8B-B14F-4D97-AF65-F5344CB8AC3E}">
        <p14:creationId xmlns:p14="http://schemas.microsoft.com/office/powerpoint/2010/main" val="36526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hteck 1"/>
          <p:cNvSpPr/>
          <p:nvPr/>
        </p:nvSpPr>
        <p:spPr>
          <a:xfrm>
            <a:off x="1409701" y="203200"/>
            <a:ext cx="9148508" cy="584775"/>
          </a:xfrm>
          <a:prstGeom prst="rect">
            <a:avLst/>
          </a:prstGeom>
          <a:solidFill>
            <a:srgbClr val="FFFF00"/>
          </a:solidFill>
        </p:spPr>
        <p:txBody>
          <a:bodyPr wrap="square">
            <a:spAutoFit/>
          </a:bodyPr>
          <a:lstStyle/>
          <a:p>
            <a:r>
              <a:rPr lang="de-DE" sz="3200" b="1" dirty="0"/>
              <a:t>Beispiele für Fotostrecken, Lernstationen , Infotafeln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54545" y="1521879"/>
            <a:ext cx="4004030" cy="3003023"/>
          </a:xfrm>
          <a:prstGeom prst="rect">
            <a:avLst/>
          </a:prstGeom>
        </p:spPr>
      </p:pic>
      <p:pic>
        <p:nvPicPr>
          <p:cNvPr id="2052" name="Picture 4" descr="Kräuterspirale bepflanzen: Tipps zum Anlegen &amp; Pflanz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613" y="2181439"/>
            <a:ext cx="3742683" cy="24951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44" y="1745391"/>
            <a:ext cx="3388854" cy="3937863"/>
          </a:xfrm>
          <a:prstGeom prst="rect">
            <a:avLst/>
          </a:prstGeom>
        </p:spPr>
      </p:pic>
      <p:sp>
        <p:nvSpPr>
          <p:cNvPr id="6" name="Textfeld 5"/>
          <p:cNvSpPr txBox="1"/>
          <p:nvPr/>
        </p:nvSpPr>
        <p:spPr>
          <a:xfrm>
            <a:off x="7962444" y="5157064"/>
            <a:ext cx="4229556" cy="2031325"/>
          </a:xfrm>
          <a:prstGeom prst="rect">
            <a:avLst/>
          </a:prstGeom>
          <a:noFill/>
        </p:spPr>
        <p:txBody>
          <a:bodyPr wrap="none" rtlCol="0">
            <a:spAutoFit/>
          </a:bodyPr>
          <a:lstStyle/>
          <a:p>
            <a:r>
              <a:rPr lang="de-DE" sz="2000" b="1" dirty="0"/>
              <a:t>z</a:t>
            </a:r>
            <a:r>
              <a:rPr lang="de-DE" sz="2400" b="1" dirty="0"/>
              <a:t>.B.  Infotafeln Bienen/Ökologie</a:t>
            </a:r>
          </a:p>
          <a:p>
            <a:r>
              <a:rPr lang="de-DE" sz="2400" dirty="0">
                <a:hlinkClick r:id="rId5"/>
              </a:rPr>
              <a:t>www.deutscherimkerbund.de</a:t>
            </a:r>
            <a:endParaRPr lang="de-DE" sz="2400" dirty="0"/>
          </a:p>
          <a:p>
            <a:r>
              <a:rPr lang="de-DE" sz="2400" dirty="0">
                <a:hlinkClick r:id="rId6"/>
              </a:rPr>
              <a:t>www.nabu.de</a:t>
            </a:r>
            <a:endParaRPr lang="de-DE" sz="2400" dirty="0"/>
          </a:p>
          <a:p>
            <a:endParaRPr lang="de-DE" dirty="0"/>
          </a:p>
          <a:p>
            <a:r>
              <a:rPr lang="de-DE" dirty="0"/>
              <a:t> </a:t>
            </a:r>
          </a:p>
          <a:p>
            <a:endParaRPr lang="de-DE" dirty="0"/>
          </a:p>
        </p:txBody>
      </p:sp>
    </p:spTree>
    <p:extLst>
      <p:ext uri="{BB962C8B-B14F-4D97-AF65-F5344CB8AC3E}">
        <p14:creationId xmlns:p14="http://schemas.microsoft.com/office/powerpoint/2010/main" val="315663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1727200" y="749300"/>
            <a:ext cx="7391400" cy="584775"/>
          </a:xfrm>
          <a:prstGeom prst="rect">
            <a:avLst/>
          </a:prstGeom>
          <a:solidFill>
            <a:srgbClr val="FFFF00"/>
          </a:solidFill>
        </p:spPr>
        <p:txBody>
          <a:bodyPr wrap="square" rtlCol="0">
            <a:spAutoFit/>
          </a:bodyPr>
          <a:lstStyle/>
          <a:p>
            <a:r>
              <a:rPr lang="de-DE" sz="3200" b="1" dirty="0"/>
              <a:t> Schaukasten mit aktuellen Informationen</a:t>
            </a:r>
          </a:p>
        </p:txBody>
      </p:sp>
      <p:pic>
        <p:nvPicPr>
          <p:cNvPr id="3074" name="Picture 2" descr="Vereins-Schaukasten – Obst- und Gartenbauverein Refrath e.V. 1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05" y="2419636"/>
            <a:ext cx="3976116" cy="324456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933" y="1817099"/>
            <a:ext cx="6121400" cy="4494192"/>
          </a:xfrm>
          <a:prstGeom prst="rect">
            <a:avLst/>
          </a:prstGeom>
        </p:spPr>
      </p:pic>
    </p:spTree>
    <p:extLst>
      <p:ext uri="{BB962C8B-B14F-4D97-AF65-F5344CB8AC3E}">
        <p14:creationId xmlns:p14="http://schemas.microsoft.com/office/powerpoint/2010/main" val="198725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9458" name="Rechteck 1"/>
          <p:cNvSpPr>
            <a:spLocks noChangeArrowheads="1"/>
          </p:cNvSpPr>
          <p:nvPr/>
        </p:nvSpPr>
        <p:spPr bwMode="auto">
          <a:xfrm>
            <a:off x="698500" y="1908378"/>
            <a:ext cx="11493500" cy="4247317"/>
          </a:xfrm>
          <a:prstGeom prst="rect">
            <a:avLst/>
          </a:prstGeom>
          <a:solidFill>
            <a:srgbClr val="92D050"/>
          </a:solidFill>
          <a:ln>
            <a:noFill/>
          </a:ln>
        </p:spPr>
        <p:txBody>
          <a:bodyPr wrap="square">
            <a:spAutoFit/>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lvl="1" eaLnBrk="1" hangingPunct="1">
              <a:spcBef>
                <a:spcPct val="0"/>
              </a:spcBef>
              <a:buFontTx/>
              <a:buChar char="•"/>
            </a:pPr>
            <a:r>
              <a:rPr lang="de-DE" altLang="de-DE" dirty="0">
                <a:latin typeface="Arial" panose="020B0604020202020204" pitchFamily="34" charset="0"/>
                <a:cs typeface="Arial" panose="020B0604020202020204" pitchFamily="34" charset="0"/>
              </a:rPr>
              <a:t> </a:t>
            </a:r>
            <a:r>
              <a:rPr lang="de-DE" altLang="de-DE" sz="2400" dirty="0">
                <a:latin typeface="+mn-lt"/>
                <a:cs typeface="Arial" panose="020B0604020202020204" pitchFamily="34" charset="0"/>
              </a:rPr>
              <a:t>Orientierung auf das Wesentliche!</a:t>
            </a:r>
          </a:p>
          <a:p>
            <a:pPr lvl="1" eaLnBrk="1" hangingPunct="1">
              <a:spcBef>
                <a:spcPct val="0"/>
              </a:spcBef>
              <a:buNone/>
            </a:pPr>
            <a:endParaRPr lang="de-DE" altLang="de-DE" sz="2400" dirty="0">
              <a:latin typeface="+mn-lt"/>
              <a:cs typeface="Arial" panose="020B0604020202020204" pitchFamily="34" charset="0"/>
            </a:endParaRPr>
          </a:p>
          <a:p>
            <a:pPr lvl="1" eaLnBrk="1" hangingPunct="1">
              <a:spcBef>
                <a:spcPct val="0"/>
              </a:spcBef>
              <a:buFontTx/>
              <a:buChar char="•"/>
            </a:pPr>
            <a:r>
              <a:rPr lang="de-DE" altLang="de-DE" sz="2400" dirty="0">
                <a:latin typeface="+mn-lt"/>
                <a:cs typeface="Arial" panose="020B0604020202020204" pitchFamily="34" charset="0"/>
              </a:rPr>
              <a:t> Schaukasten bunt mit Grafiken und Bildern!</a:t>
            </a:r>
          </a:p>
          <a:p>
            <a:pPr lvl="1" eaLnBrk="1" hangingPunct="1">
              <a:spcBef>
                <a:spcPct val="0"/>
              </a:spcBef>
              <a:buFontTx/>
              <a:buChar char="•"/>
            </a:pPr>
            <a:endParaRPr lang="de-DE" altLang="de-DE" sz="2400" dirty="0">
              <a:latin typeface="+mn-lt"/>
              <a:cs typeface="Arial" panose="020B0604020202020204" pitchFamily="34" charset="0"/>
            </a:endParaRPr>
          </a:p>
          <a:p>
            <a:pPr marL="622300" lvl="1" indent="-177800" eaLnBrk="1" hangingPunct="1">
              <a:spcBef>
                <a:spcPct val="0"/>
              </a:spcBef>
              <a:buFontTx/>
              <a:buChar char="•"/>
            </a:pPr>
            <a:r>
              <a:rPr lang="de-DE" altLang="de-DE" sz="2400" dirty="0">
                <a:latin typeface="+mn-lt"/>
                <a:cs typeface="Arial" panose="020B0604020202020204" pitchFamily="34" charset="0"/>
              </a:rPr>
              <a:t>nur aktuelle und wiederkehrende Themen!</a:t>
            </a:r>
          </a:p>
          <a:p>
            <a:pPr marL="622300" lvl="1" indent="-177800" eaLnBrk="1" hangingPunct="1">
              <a:spcBef>
                <a:spcPct val="0"/>
              </a:spcBef>
              <a:buFontTx/>
              <a:buChar char="•"/>
            </a:pPr>
            <a:endParaRPr lang="de-DE" altLang="de-DE" sz="2400" dirty="0">
              <a:latin typeface="+mn-lt"/>
              <a:cs typeface="Arial" panose="020B0604020202020204" pitchFamily="34" charset="0"/>
            </a:endParaRPr>
          </a:p>
          <a:p>
            <a:pPr marL="622300" lvl="1" indent="-177800" eaLnBrk="1" hangingPunct="1">
              <a:spcBef>
                <a:spcPct val="0"/>
              </a:spcBef>
              <a:buFontTx/>
              <a:buChar char="•"/>
            </a:pPr>
            <a:r>
              <a:rPr lang="de-DE" altLang="de-DE" sz="2400" dirty="0">
                <a:latin typeface="+mn-lt"/>
                <a:cs typeface="Arial" panose="020B0604020202020204" pitchFamily="34" charset="0"/>
              </a:rPr>
              <a:t>Das macht neugierig und es bleiben die Leute stehen!</a:t>
            </a:r>
          </a:p>
          <a:p>
            <a:pPr lvl="1" eaLnBrk="1" hangingPunct="1">
              <a:spcBef>
                <a:spcPct val="0"/>
              </a:spcBef>
              <a:buFontTx/>
              <a:buChar char="•"/>
            </a:pPr>
            <a:endParaRPr lang="de-DE" altLang="de-DE" sz="2400" dirty="0">
              <a:latin typeface="+mn-lt"/>
              <a:cs typeface="Arial" panose="020B0604020202020204" pitchFamily="34" charset="0"/>
            </a:endParaRPr>
          </a:p>
          <a:p>
            <a:pPr lvl="1" eaLnBrk="1" hangingPunct="1">
              <a:spcBef>
                <a:spcPct val="0"/>
              </a:spcBef>
              <a:buFontTx/>
              <a:buChar char="•"/>
            </a:pPr>
            <a:r>
              <a:rPr lang="de-DE" altLang="de-DE" sz="2400" dirty="0">
                <a:latin typeface="+mn-lt"/>
                <a:cs typeface="Arial" panose="020B0604020202020204" pitchFamily="34" charset="0"/>
              </a:rPr>
              <a:t> Belassen der Arbeit im Aushang nicht zu lange!</a:t>
            </a:r>
          </a:p>
          <a:p>
            <a:pPr lvl="1" eaLnBrk="1" hangingPunct="1">
              <a:spcBef>
                <a:spcPct val="0"/>
              </a:spcBef>
              <a:buFontTx/>
              <a:buChar char="•"/>
            </a:pPr>
            <a:endParaRPr lang="de-DE" altLang="de-DE" sz="2400" b="1" dirty="0">
              <a:latin typeface="+mn-lt"/>
              <a:cs typeface="Arial" panose="020B0604020202020204" pitchFamily="34" charset="0"/>
            </a:endParaRPr>
          </a:p>
          <a:p>
            <a:pPr lvl="1" eaLnBrk="1" hangingPunct="1">
              <a:spcBef>
                <a:spcPct val="0"/>
              </a:spcBef>
              <a:buFontTx/>
              <a:buChar char="•"/>
            </a:pPr>
            <a:endParaRPr lang="de-DE" altLang="de-DE" sz="200" b="1" dirty="0">
              <a:latin typeface="+mn-lt"/>
            </a:endParaRPr>
          </a:p>
          <a:p>
            <a:pPr lvl="1" eaLnBrk="1" hangingPunct="1">
              <a:spcBef>
                <a:spcPct val="0"/>
              </a:spcBef>
              <a:buFontTx/>
              <a:buChar char="•"/>
            </a:pPr>
            <a:r>
              <a:rPr lang="de-DE" altLang="de-DE" sz="2400" b="1" dirty="0">
                <a:latin typeface="+mn-lt"/>
                <a:cs typeface="Arial" panose="020B0604020202020204" pitchFamily="34" charset="0"/>
              </a:rPr>
              <a:t> </a:t>
            </a:r>
            <a:r>
              <a:rPr lang="de-DE" altLang="de-DE" sz="2400" dirty="0">
                <a:latin typeface="+mn-lt"/>
                <a:cs typeface="Arial" panose="020B0604020202020204" pitchFamily="34" charset="0"/>
              </a:rPr>
              <a:t>Wechseln Sie lieber öfters die Fachthemen!</a:t>
            </a:r>
            <a:endParaRPr lang="de-DE" altLang="de-DE" sz="2400" dirty="0">
              <a:latin typeface="+mn-lt"/>
            </a:endParaRPr>
          </a:p>
        </p:txBody>
      </p:sp>
      <p:sp>
        <p:nvSpPr>
          <p:cNvPr id="19459" name="Textfeld 2"/>
          <p:cNvSpPr txBox="1">
            <a:spLocks noChangeArrowheads="1"/>
          </p:cNvSpPr>
          <p:nvPr/>
        </p:nvSpPr>
        <p:spPr bwMode="auto">
          <a:xfrm>
            <a:off x="1206166" y="409917"/>
            <a:ext cx="8528050" cy="584775"/>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de-DE" altLang="de-DE" b="1" dirty="0"/>
              <a:t>Hinweise für die Gestaltung des Schaukasten</a:t>
            </a:r>
          </a:p>
        </p:txBody>
      </p:sp>
    </p:spTree>
    <p:extLst>
      <p:ext uri="{BB962C8B-B14F-4D97-AF65-F5344CB8AC3E}">
        <p14:creationId xmlns:p14="http://schemas.microsoft.com/office/powerpoint/2010/main" val="309479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520699" y="300036"/>
            <a:ext cx="4844981" cy="584775"/>
          </a:xfrm>
          <a:prstGeom prst="rect">
            <a:avLst/>
          </a:prstGeom>
          <a:solidFill>
            <a:srgbClr val="FFFF00"/>
          </a:solidFill>
        </p:spPr>
        <p:txBody>
          <a:bodyPr wrap="none" rtlCol="0">
            <a:spAutoFit/>
          </a:bodyPr>
          <a:lstStyle/>
          <a:p>
            <a:r>
              <a:rPr lang="de-DE" sz="3200" b="1" dirty="0"/>
              <a:t>Wissensnetzwerke knüpfen</a:t>
            </a:r>
          </a:p>
        </p:txBody>
      </p:sp>
      <p:sp>
        <p:nvSpPr>
          <p:cNvPr id="4" name="AutoShape 2" descr="Logo des Landesamtes für Landwirtschaft und Ländlichen Ra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Logo des Landesamtes für Landwirtschaft und Ländlichen Rau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p:cNvPicPr>
            <a:picLocks noChangeAspect="1"/>
          </p:cNvPicPr>
          <p:nvPr/>
        </p:nvPicPr>
        <p:blipFill>
          <a:blip r:embed="rId2"/>
          <a:stretch>
            <a:fillRect/>
          </a:stretch>
        </p:blipFill>
        <p:spPr>
          <a:xfrm>
            <a:off x="6566960" y="2959203"/>
            <a:ext cx="4478777" cy="701675"/>
          </a:xfrm>
          <a:prstGeom prst="rect">
            <a:avLst/>
          </a:prstGeom>
          <a:solidFill>
            <a:schemeClr val="accent1">
              <a:lumMod val="60000"/>
              <a:lumOff val="40000"/>
            </a:schemeClr>
          </a:solidFill>
        </p:spPr>
      </p:pic>
      <p:sp>
        <p:nvSpPr>
          <p:cNvPr id="7" name="AutoShape 6" descr="Bildergebnis für Gartenakademie sachse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8" descr="Bildergebnis für Gartenakademie sachse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06" y="592423"/>
            <a:ext cx="2467319" cy="1476581"/>
          </a:xfrm>
          <a:prstGeom prst="rect">
            <a:avLst/>
          </a:prstGeom>
        </p:spPr>
      </p:pic>
      <p:pic>
        <p:nvPicPr>
          <p:cNvPr id="16" name="Grafik 15"/>
          <p:cNvPicPr>
            <a:picLocks noChangeAspect="1"/>
          </p:cNvPicPr>
          <p:nvPr/>
        </p:nvPicPr>
        <p:blipFill>
          <a:blip r:embed="rId4"/>
          <a:stretch>
            <a:fillRect/>
          </a:stretch>
        </p:blipFill>
        <p:spPr>
          <a:xfrm>
            <a:off x="6414560" y="484187"/>
            <a:ext cx="1790700" cy="1714500"/>
          </a:xfrm>
          <a:prstGeom prst="rect">
            <a:avLst/>
          </a:prstGeom>
        </p:spPr>
      </p:pic>
      <p:pic>
        <p:nvPicPr>
          <p:cNvPr id="17" name="Grafik 16"/>
          <p:cNvPicPr>
            <a:picLocks noChangeAspect="1"/>
          </p:cNvPicPr>
          <p:nvPr/>
        </p:nvPicPr>
        <p:blipFill>
          <a:blip r:embed="rId5"/>
          <a:stretch>
            <a:fillRect/>
          </a:stretch>
        </p:blipFill>
        <p:spPr>
          <a:xfrm>
            <a:off x="6566960" y="4659313"/>
            <a:ext cx="1800225" cy="1733550"/>
          </a:xfrm>
          <a:prstGeom prst="rect">
            <a:avLst/>
          </a:prstGeom>
        </p:spPr>
      </p:pic>
      <p:pic>
        <p:nvPicPr>
          <p:cNvPr id="18" name="Grafik 17"/>
          <p:cNvPicPr>
            <a:picLocks noChangeAspect="1"/>
          </p:cNvPicPr>
          <p:nvPr/>
        </p:nvPicPr>
        <p:blipFill>
          <a:blip r:embed="rId6"/>
          <a:stretch>
            <a:fillRect/>
          </a:stretch>
        </p:blipFill>
        <p:spPr>
          <a:xfrm>
            <a:off x="9950891" y="4533577"/>
            <a:ext cx="1190625" cy="1714500"/>
          </a:xfrm>
          <a:prstGeom prst="rect">
            <a:avLst/>
          </a:prstGeom>
        </p:spPr>
      </p:pic>
      <p:pic>
        <p:nvPicPr>
          <p:cNvPr id="14" name="Grafik 13">
            <a:extLst>
              <a:ext uri="{FF2B5EF4-FFF2-40B4-BE49-F238E27FC236}">
                <a16:creationId xmlns:a16="http://schemas.microsoft.com/office/drawing/2014/main" id="{4B7380C6-12F1-7497-4131-50E1DF3C9B1D}"/>
              </a:ext>
            </a:extLst>
          </p:cNvPr>
          <p:cNvPicPr>
            <a:picLocks noChangeAspect="1"/>
          </p:cNvPicPr>
          <p:nvPr/>
        </p:nvPicPr>
        <p:blipFill>
          <a:blip r:embed="rId7"/>
          <a:stretch>
            <a:fillRect/>
          </a:stretch>
        </p:blipFill>
        <p:spPr>
          <a:xfrm>
            <a:off x="307975" y="1048807"/>
            <a:ext cx="5469467" cy="5469467"/>
          </a:xfrm>
          <a:prstGeom prst="rect">
            <a:avLst/>
          </a:prstGeom>
        </p:spPr>
      </p:pic>
    </p:spTree>
    <p:extLst>
      <p:ext uri="{BB962C8B-B14F-4D97-AF65-F5344CB8AC3E}">
        <p14:creationId xmlns:p14="http://schemas.microsoft.com/office/powerpoint/2010/main" val="197818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3321606" y="469232"/>
            <a:ext cx="3443260" cy="584775"/>
          </a:xfrm>
          <a:prstGeom prst="rect">
            <a:avLst/>
          </a:prstGeom>
          <a:solidFill>
            <a:srgbClr val="FFFF00"/>
          </a:solidFill>
        </p:spPr>
        <p:txBody>
          <a:bodyPr wrap="square" rtlCol="0">
            <a:spAutoFit/>
          </a:bodyPr>
          <a:lstStyle/>
          <a:p>
            <a:r>
              <a:rPr lang="de-DE" sz="3200" b="1" dirty="0"/>
              <a:t>Digitale Hilfsmittel</a:t>
            </a:r>
          </a:p>
        </p:txBody>
      </p:sp>
      <p:pic>
        <p:nvPicPr>
          <p:cNvPr id="5" name="Grafik 4"/>
          <p:cNvPicPr>
            <a:picLocks noChangeAspect="1"/>
          </p:cNvPicPr>
          <p:nvPr/>
        </p:nvPicPr>
        <p:blipFill>
          <a:blip r:embed="rId2"/>
          <a:stretch>
            <a:fillRect/>
          </a:stretch>
        </p:blipFill>
        <p:spPr>
          <a:xfrm>
            <a:off x="242161" y="1054007"/>
            <a:ext cx="2585037" cy="1907507"/>
          </a:xfrm>
          <a:prstGeom prst="rect">
            <a:avLst/>
          </a:prstGeom>
        </p:spPr>
      </p:pic>
      <p:pic>
        <p:nvPicPr>
          <p:cNvPr id="6" name="Grafik 5"/>
          <p:cNvPicPr>
            <a:picLocks noChangeAspect="1"/>
          </p:cNvPicPr>
          <p:nvPr/>
        </p:nvPicPr>
        <p:blipFill>
          <a:blip r:embed="rId3"/>
          <a:stretch>
            <a:fillRect/>
          </a:stretch>
        </p:blipFill>
        <p:spPr>
          <a:xfrm>
            <a:off x="6081346" y="3965418"/>
            <a:ext cx="2846967" cy="2259996"/>
          </a:xfrm>
          <a:prstGeom prst="rect">
            <a:avLst/>
          </a:prstGeom>
        </p:spPr>
      </p:pic>
      <p:pic>
        <p:nvPicPr>
          <p:cNvPr id="7" name="Grafik 6"/>
          <p:cNvPicPr>
            <a:picLocks noChangeAspect="1"/>
          </p:cNvPicPr>
          <p:nvPr/>
        </p:nvPicPr>
        <p:blipFill>
          <a:blip r:embed="rId4"/>
          <a:stretch>
            <a:fillRect/>
          </a:stretch>
        </p:blipFill>
        <p:spPr>
          <a:xfrm>
            <a:off x="9364134" y="3949005"/>
            <a:ext cx="2579930" cy="2276409"/>
          </a:xfrm>
          <a:prstGeom prst="rect">
            <a:avLst/>
          </a:prstGeom>
        </p:spPr>
      </p:pic>
      <p:pic>
        <p:nvPicPr>
          <p:cNvPr id="2050" name="Picture 2" descr="Screenshots und Logo – Flora Incognita | 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02" y="1590425"/>
            <a:ext cx="2598822" cy="134678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6"/>
          <a:stretch>
            <a:fillRect/>
          </a:stretch>
        </p:blipFill>
        <p:spPr>
          <a:xfrm>
            <a:off x="7682682" y="1337733"/>
            <a:ext cx="3185353" cy="2091267"/>
          </a:xfrm>
          <a:prstGeom prst="rect">
            <a:avLst/>
          </a:prstGeom>
        </p:spPr>
      </p:pic>
      <p:pic>
        <p:nvPicPr>
          <p:cNvPr id="11" name="Grafik 10"/>
          <p:cNvPicPr>
            <a:picLocks noChangeAspect="1"/>
          </p:cNvPicPr>
          <p:nvPr/>
        </p:nvPicPr>
        <p:blipFill>
          <a:blip r:embed="rId7"/>
          <a:stretch>
            <a:fillRect/>
          </a:stretch>
        </p:blipFill>
        <p:spPr>
          <a:xfrm>
            <a:off x="533551" y="3864232"/>
            <a:ext cx="1668999" cy="2524536"/>
          </a:xfrm>
          <a:prstGeom prst="rect">
            <a:avLst/>
          </a:prstGeom>
        </p:spPr>
      </p:pic>
      <p:pic>
        <p:nvPicPr>
          <p:cNvPr id="12" name="Grafik 11"/>
          <p:cNvPicPr>
            <a:picLocks noChangeAspect="1"/>
          </p:cNvPicPr>
          <p:nvPr/>
        </p:nvPicPr>
        <p:blipFill>
          <a:blip r:embed="rId8"/>
          <a:stretch>
            <a:fillRect/>
          </a:stretch>
        </p:blipFill>
        <p:spPr>
          <a:xfrm>
            <a:off x="2540103" y="3864232"/>
            <a:ext cx="3287767" cy="2435383"/>
          </a:xfrm>
          <a:prstGeom prst="rect">
            <a:avLst/>
          </a:prstGeom>
        </p:spPr>
      </p:pic>
      <p:sp>
        <p:nvSpPr>
          <p:cNvPr id="17" name="Textfeld 16"/>
          <p:cNvSpPr txBox="1"/>
          <p:nvPr/>
        </p:nvSpPr>
        <p:spPr>
          <a:xfrm>
            <a:off x="8118504" y="469232"/>
            <a:ext cx="2491259" cy="523220"/>
          </a:xfrm>
          <a:prstGeom prst="rect">
            <a:avLst/>
          </a:prstGeom>
          <a:solidFill>
            <a:srgbClr val="FFFF00"/>
          </a:solidFill>
        </p:spPr>
        <p:txBody>
          <a:bodyPr wrap="none" rtlCol="0">
            <a:spAutoFit/>
          </a:bodyPr>
          <a:lstStyle/>
          <a:p>
            <a:r>
              <a:rPr lang="de-DE" sz="2800" b="1" dirty="0"/>
              <a:t>Nützliche </a:t>
            </a:r>
            <a:r>
              <a:rPr lang="de-DE" sz="2800" b="1" dirty="0" err="1"/>
              <a:t>App‘s</a:t>
            </a:r>
            <a:endParaRPr lang="de-DE" sz="2800" b="1" dirty="0"/>
          </a:p>
        </p:txBody>
      </p:sp>
    </p:spTree>
    <p:extLst>
      <p:ext uri="{BB962C8B-B14F-4D97-AF65-F5344CB8AC3E}">
        <p14:creationId xmlns:p14="http://schemas.microsoft.com/office/powerpoint/2010/main" val="218911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extfeld 2"/>
          <p:cNvSpPr txBox="1"/>
          <p:nvPr/>
        </p:nvSpPr>
        <p:spPr>
          <a:xfrm>
            <a:off x="2980267" y="3136612"/>
            <a:ext cx="5649560" cy="584775"/>
          </a:xfrm>
          <a:prstGeom prst="rect">
            <a:avLst/>
          </a:prstGeom>
          <a:solidFill>
            <a:srgbClr val="FFFF00"/>
          </a:solidFill>
        </p:spPr>
        <p:txBody>
          <a:bodyPr wrap="none" rtlCol="0">
            <a:spAutoFit/>
          </a:bodyPr>
          <a:lstStyle/>
          <a:p>
            <a:r>
              <a:rPr lang="de-DE" sz="3200" b="1" dirty="0"/>
              <a:t>Informationen aus dem Internet</a:t>
            </a:r>
          </a:p>
        </p:txBody>
      </p:sp>
    </p:spTree>
    <p:extLst>
      <p:ext uri="{BB962C8B-B14F-4D97-AF65-F5344CB8AC3E}">
        <p14:creationId xmlns:p14="http://schemas.microsoft.com/office/powerpoint/2010/main" val="71829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1231900" y="1333500"/>
            <a:ext cx="9501191" cy="4770537"/>
          </a:xfrm>
          <a:prstGeom prst="rect">
            <a:avLst/>
          </a:prstGeom>
          <a:noFill/>
        </p:spPr>
        <p:txBody>
          <a:bodyPr wrap="none" rtlCol="0">
            <a:spAutoFit/>
          </a:bodyPr>
          <a:lstStyle/>
          <a:p>
            <a:r>
              <a:rPr lang="de-DE" sz="4800" dirty="0"/>
              <a:t>Brauchen wir </a:t>
            </a:r>
          </a:p>
          <a:p>
            <a:r>
              <a:rPr lang="de-DE" sz="4800" dirty="0"/>
              <a:t>die fachliche Beratung</a:t>
            </a:r>
          </a:p>
          <a:p>
            <a:endParaRPr lang="de-DE" sz="4800" dirty="0"/>
          </a:p>
          <a:p>
            <a:r>
              <a:rPr lang="de-DE" sz="8000" dirty="0"/>
              <a:t>im Kleingartenverein ?</a:t>
            </a:r>
          </a:p>
          <a:p>
            <a:endParaRPr lang="de-DE" sz="8000" dirty="0"/>
          </a:p>
        </p:txBody>
      </p:sp>
    </p:spTree>
    <p:extLst>
      <p:ext uri="{BB962C8B-B14F-4D97-AF65-F5344CB8AC3E}">
        <p14:creationId xmlns:p14="http://schemas.microsoft.com/office/powerpoint/2010/main" val="393749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1567291" y="284726"/>
            <a:ext cx="2258567" cy="584775"/>
          </a:xfrm>
          <a:prstGeom prst="rect">
            <a:avLst/>
          </a:prstGeom>
          <a:solidFill>
            <a:srgbClr val="FFFF00"/>
          </a:solidFill>
        </p:spPr>
        <p:txBody>
          <a:bodyPr wrap="none" rtlCol="0">
            <a:spAutoFit/>
          </a:bodyPr>
          <a:lstStyle/>
          <a:p>
            <a:r>
              <a:rPr lang="de-DE" sz="3200" b="1" dirty="0"/>
              <a:t>Exkursionen</a:t>
            </a:r>
          </a:p>
        </p:txBody>
      </p:sp>
      <p:sp>
        <p:nvSpPr>
          <p:cNvPr id="4" name="Textfeld 3"/>
          <p:cNvSpPr txBox="1"/>
          <p:nvPr/>
        </p:nvSpPr>
        <p:spPr>
          <a:xfrm>
            <a:off x="7375934" y="467476"/>
            <a:ext cx="2119491" cy="584775"/>
          </a:xfrm>
          <a:prstGeom prst="rect">
            <a:avLst/>
          </a:prstGeom>
          <a:solidFill>
            <a:schemeClr val="bg1"/>
          </a:solidFill>
        </p:spPr>
        <p:txBody>
          <a:bodyPr wrap="none" rtlCol="0">
            <a:spAutoFit/>
          </a:bodyPr>
          <a:lstStyle/>
          <a:p>
            <a:r>
              <a:rPr lang="de-DE" sz="3200" b="1" dirty="0"/>
              <a:t>BUGA 2021</a:t>
            </a:r>
          </a:p>
        </p:txBody>
      </p:sp>
      <p:pic>
        <p:nvPicPr>
          <p:cNvPr id="5" name="Grafik 4"/>
          <p:cNvPicPr>
            <a:picLocks noChangeAspect="1"/>
          </p:cNvPicPr>
          <p:nvPr/>
        </p:nvPicPr>
        <p:blipFill>
          <a:blip r:embed="rId2"/>
          <a:stretch>
            <a:fillRect/>
          </a:stretch>
        </p:blipFill>
        <p:spPr>
          <a:xfrm>
            <a:off x="398373" y="1145995"/>
            <a:ext cx="4660232" cy="2621381"/>
          </a:xfrm>
          <a:prstGeom prst="rect">
            <a:avLst/>
          </a:prstGeom>
        </p:spPr>
      </p:pic>
      <p:pic>
        <p:nvPicPr>
          <p:cNvPr id="6" name="Grafik 5"/>
          <p:cNvPicPr>
            <a:picLocks noChangeAspect="1"/>
          </p:cNvPicPr>
          <p:nvPr/>
        </p:nvPicPr>
        <p:blipFill>
          <a:blip r:embed="rId3"/>
          <a:stretch>
            <a:fillRect/>
          </a:stretch>
        </p:blipFill>
        <p:spPr>
          <a:xfrm>
            <a:off x="398373" y="3919521"/>
            <a:ext cx="4767673" cy="2681816"/>
          </a:xfrm>
          <a:prstGeom prst="rect">
            <a:avLst/>
          </a:prstGeom>
        </p:spPr>
      </p:pic>
      <p:pic>
        <p:nvPicPr>
          <p:cNvPr id="10" name="Grafik 9">
            <a:extLst>
              <a:ext uri="{FF2B5EF4-FFF2-40B4-BE49-F238E27FC236}">
                <a16:creationId xmlns:a16="http://schemas.microsoft.com/office/drawing/2014/main" id="{E5732C72-1797-ACB5-6518-131456CB526E}"/>
              </a:ext>
            </a:extLst>
          </p:cNvPr>
          <p:cNvPicPr>
            <a:picLocks noChangeAspect="1"/>
          </p:cNvPicPr>
          <p:nvPr/>
        </p:nvPicPr>
        <p:blipFill>
          <a:blip r:embed="rId4"/>
          <a:stretch>
            <a:fillRect/>
          </a:stretch>
        </p:blipFill>
        <p:spPr>
          <a:xfrm>
            <a:off x="5772149" y="1627823"/>
            <a:ext cx="5705475" cy="4279106"/>
          </a:xfrm>
          <a:prstGeom prst="rect">
            <a:avLst/>
          </a:prstGeom>
        </p:spPr>
      </p:pic>
    </p:spTree>
    <p:extLst>
      <p:ext uri="{BB962C8B-B14F-4D97-AF65-F5344CB8AC3E}">
        <p14:creationId xmlns:p14="http://schemas.microsoft.com/office/powerpoint/2010/main" val="2358583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667379" y="3783251"/>
            <a:ext cx="2009267" cy="2009267"/>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3036" y="1800225"/>
            <a:ext cx="4317832" cy="4317832"/>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477372" y="700587"/>
            <a:ext cx="2199274" cy="2199274"/>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03988" y="1800226"/>
            <a:ext cx="4317831" cy="4317831"/>
          </a:xfrm>
          <a:prstGeom prst="rect">
            <a:avLst/>
          </a:prstGeom>
        </p:spPr>
      </p:pic>
      <p:sp>
        <p:nvSpPr>
          <p:cNvPr id="6" name="Textfeld 5"/>
          <p:cNvSpPr txBox="1"/>
          <p:nvPr/>
        </p:nvSpPr>
        <p:spPr>
          <a:xfrm>
            <a:off x="1463661" y="447555"/>
            <a:ext cx="3870803" cy="584775"/>
          </a:xfrm>
          <a:prstGeom prst="rect">
            <a:avLst/>
          </a:prstGeom>
          <a:solidFill>
            <a:srgbClr val="FFFF00"/>
          </a:solidFill>
        </p:spPr>
        <p:txBody>
          <a:bodyPr wrap="none" rtlCol="0">
            <a:spAutoFit/>
          </a:bodyPr>
          <a:lstStyle/>
          <a:p>
            <a:r>
              <a:rPr lang="de-DE" sz="3200" b="1" dirty="0"/>
              <a:t>Landesgartenschauen</a:t>
            </a:r>
          </a:p>
        </p:txBody>
      </p:sp>
    </p:spTree>
    <p:extLst>
      <p:ext uri="{BB962C8B-B14F-4D97-AF65-F5344CB8AC3E}">
        <p14:creationId xmlns:p14="http://schemas.microsoft.com/office/powerpoint/2010/main" val="396641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hteck 2"/>
          <p:cNvSpPr/>
          <p:nvPr/>
        </p:nvSpPr>
        <p:spPr>
          <a:xfrm>
            <a:off x="955009" y="251510"/>
            <a:ext cx="7375356" cy="1077218"/>
          </a:xfrm>
          <a:prstGeom prst="rect">
            <a:avLst/>
          </a:prstGeom>
          <a:solidFill>
            <a:srgbClr val="FFFF00"/>
          </a:solidFill>
        </p:spPr>
        <p:txBody>
          <a:bodyPr wrap="square">
            <a:spAutoFit/>
          </a:bodyPr>
          <a:lstStyle/>
          <a:p>
            <a:r>
              <a:rPr lang="de-DE" sz="3200" b="1" dirty="0"/>
              <a:t>Tag der offenen Tür im Lehr- und Versuchszentrum für Gartenbau in Erfurt</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990" y="1678143"/>
            <a:ext cx="3551935" cy="4570257"/>
          </a:xfrm>
          <a:prstGeom prst="rect">
            <a:avLst/>
          </a:prstGeom>
        </p:spPr>
      </p:pic>
      <p:pic>
        <p:nvPicPr>
          <p:cNvPr id="4" name="Grafik 3">
            <a:extLst>
              <a:ext uri="{FF2B5EF4-FFF2-40B4-BE49-F238E27FC236}">
                <a16:creationId xmlns:a16="http://schemas.microsoft.com/office/drawing/2014/main" id="{A4ED1E34-18E8-EACB-3832-3E468A500A4C}"/>
              </a:ext>
            </a:extLst>
          </p:cNvPr>
          <p:cNvPicPr>
            <a:picLocks noChangeAspect="1"/>
          </p:cNvPicPr>
          <p:nvPr/>
        </p:nvPicPr>
        <p:blipFill>
          <a:blip r:embed="rId3"/>
          <a:stretch>
            <a:fillRect/>
          </a:stretch>
        </p:blipFill>
        <p:spPr>
          <a:xfrm>
            <a:off x="835540" y="1921933"/>
            <a:ext cx="5644444" cy="4233333"/>
          </a:xfrm>
          <a:prstGeom prst="rect">
            <a:avLst/>
          </a:prstGeom>
        </p:spPr>
      </p:pic>
    </p:spTree>
    <p:extLst>
      <p:ext uri="{BB962C8B-B14F-4D97-AF65-F5344CB8AC3E}">
        <p14:creationId xmlns:p14="http://schemas.microsoft.com/office/powerpoint/2010/main" val="197179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22" y="1424903"/>
            <a:ext cx="5344256" cy="4008193"/>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224" y="1292613"/>
            <a:ext cx="5697029" cy="4272772"/>
          </a:xfrm>
          <a:prstGeom prst="rect">
            <a:avLst/>
          </a:prstGeom>
        </p:spPr>
      </p:pic>
      <p:sp>
        <p:nvSpPr>
          <p:cNvPr id="6" name="Textfeld 5"/>
          <p:cNvSpPr txBox="1"/>
          <p:nvPr/>
        </p:nvSpPr>
        <p:spPr>
          <a:xfrm>
            <a:off x="721894" y="248714"/>
            <a:ext cx="4483150" cy="584775"/>
          </a:xfrm>
          <a:prstGeom prst="rect">
            <a:avLst/>
          </a:prstGeom>
          <a:solidFill>
            <a:srgbClr val="FFFF00"/>
          </a:solidFill>
        </p:spPr>
        <p:txBody>
          <a:bodyPr wrap="none" rtlCol="0">
            <a:spAutoFit/>
          </a:bodyPr>
          <a:lstStyle/>
          <a:p>
            <a:r>
              <a:rPr lang="de-DE" sz="3200" b="1" dirty="0"/>
              <a:t>Schau- und Mustergärten</a:t>
            </a:r>
          </a:p>
        </p:txBody>
      </p:sp>
    </p:spTree>
    <p:extLst>
      <p:ext uri="{BB962C8B-B14F-4D97-AF65-F5344CB8AC3E}">
        <p14:creationId xmlns:p14="http://schemas.microsoft.com/office/powerpoint/2010/main" val="299635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6898" y="1666202"/>
            <a:ext cx="4469902" cy="4469902"/>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40831" y="848453"/>
            <a:ext cx="5287651" cy="5287651"/>
          </a:xfrm>
          <a:prstGeom prst="rect">
            <a:avLst/>
          </a:prstGeom>
        </p:spPr>
      </p:pic>
      <p:sp>
        <p:nvSpPr>
          <p:cNvPr id="6" name="Textfeld 5"/>
          <p:cNvSpPr txBox="1"/>
          <p:nvPr/>
        </p:nvSpPr>
        <p:spPr>
          <a:xfrm>
            <a:off x="598014" y="556065"/>
            <a:ext cx="3325526" cy="584775"/>
          </a:xfrm>
          <a:prstGeom prst="rect">
            <a:avLst/>
          </a:prstGeom>
          <a:solidFill>
            <a:srgbClr val="FFFF00"/>
          </a:solidFill>
        </p:spPr>
        <p:txBody>
          <a:bodyPr wrap="none" rtlCol="0">
            <a:spAutoFit/>
          </a:bodyPr>
          <a:lstStyle/>
          <a:p>
            <a:r>
              <a:rPr lang="de-DE" sz="3200" b="1" dirty="0"/>
              <a:t>Botanische Gärten</a:t>
            </a:r>
          </a:p>
        </p:txBody>
      </p:sp>
    </p:spTree>
    <p:extLst>
      <p:ext uri="{BB962C8B-B14F-4D97-AF65-F5344CB8AC3E}">
        <p14:creationId xmlns:p14="http://schemas.microsoft.com/office/powerpoint/2010/main" val="206896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802106" y="409073"/>
            <a:ext cx="2820003" cy="584775"/>
          </a:xfrm>
          <a:prstGeom prst="rect">
            <a:avLst/>
          </a:prstGeom>
          <a:solidFill>
            <a:srgbClr val="FFFF00"/>
          </a:solidFill>
        </p:spPr>
        <p:txBody>
          <a:bodyPr wrap="none" rtlCol="0">
            <a:spAutoFit/>
          </a:bodyPr>
          <a:lstStyle/>
          <a:p>
            <a:r>
              <a:rPr lang="de-DE" sz="3200" b="1" dirty="0"/>
              <a:t>Praktisches Tun</a:t>
            </a:r>
          </a:p>
        </p:txBody>
      </p:sp>
      <p:sp>
        <p:nvSpPr>
          <p:cNvPr id="3" name="Textfeld 2"/>
          <p:cNvSpPr txBox="1"/>
          <p:nvPr/>
        </p:nvSpPr>
        <p:spPr>
          <a:xfrm>
            <a:off x="388352" y="5956301"/>
            <a:ext cx="11022569" cy="523220"/>
          </a:xfrm>
          <a:prstGeom prst="rect">
            <a:avLst/>
          </a:prstGeom>
          <a:solidFill>
            <a:schemeClr val="bg1"/>
          </a:solidFill>
        </p:spPr>
        <p:txBody>
          <a:bodyPr wrap="none" rtlCol="0">
            <a:spAutoFit/>
          </a:bodyPr>
          <a:lstStyle/>
          <a:p>
            <a:r>
              <a:rPr lang="de-DE" sz="2800" dirty="0"/>
              <a:t>Bau von Nisthilfen, Insektenhotels, Anlegen von Hochbeeten, Hügelbeeten</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31" y="1728055"/>
            <a:ext cx="4334626" cy="3842954"/>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15949" y="3073205"/>
            <a:ext cx="3443253" cy="1937648"/>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008" y="1285546"/>
            <a:ext cx="3403326" cy="4174958"/>
          </a:xfrm>
          <a:prstGeom prst="rect">
            <a:avLst/>
          </a:prstGeom>
        </p:spPr>
      </p:pic>
    </p:spTree>
    <p:extLst>
      <p:ext uri="{BB962C8B-B14F-4D97-AF65-F5344CB8AC3E}">
        <p14:creationId xmlns:p14="http://schemas.microsoft.com/office/powerpoint/2010/main" val="3024319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3251" y="3677820"/>
            <a:ext cx="3263232" cy="2447424"/>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970" y="1813648"/>
            <a:ext cx="3467768" cy="4623691"/>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515" y="555680"/>
            <a:ext cx="3728453" cy="3728453"/>
          </a:xfrm>
          <a:prstGeom prst="rect">
            <a:avLst/>
          </a:prstGeom>
        </p:spPr>
      </p:pic>
      <p:sp>
        <p:nvSpPr>
          <p:cNvPr id="7" name="Textfeld 6"/>
          <p:cNvSpPr txBox="1"/>
          <p:nvPr/>
        </p:nvSpPr>
        <p:spPr>
          <a:xfrm>
            <a:off x="481262" y="990236"/>
            <a:ext cx="2419252" cy="1077218"/>
          </a:xfrm>
          <a:prstGeom prst="rect">
            <a:avLst/>
          </a:prstGeom>
          <a:solidFill>
            <a:srgbClr val="FFFF00"/>
          </a:solidFill>
        </p:spPr>
        <p:txBody>
          <a:bodyPr wrap="none" rtlCol="0">
            <a:spAutoFit/>
          </a:bodyPr>
          <a:lstStyle/>
          <a:p>
            <a:r>
              <a:rPr lang="de-DE" sz="3200" b="1" dirty="0"/>
              <a:t>Baumschnitt </a:t>
            </a:r>
          </a:p>
          <a:p>
            <a:r>
              <a:rPr lang="de-DE" sz="3200" b="1" dirty="0"/>
              <a:t>in der Praxis </a:t>
            </a:r>
          </a:p>
        </p:txBody>
      </p:sp>
    </p:spTree>
    <p:extLst>
      <p:ext uri="{BB962C8B-B14F-4D97-AF65-F5344CB8AC3E}">
        <p14:creationId xmlns:p14="http://schemas.microsoft.com/office/powerpoint/2010/main" val="3264185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hteck 1"/>
          <p:cNvSpPr/>
          <p:nvPr/>
        </p:nvSpPr>
        <p:spPr>
          <a:xfrm>
            <a:off x="669758" y="2538663"/>
            <a:ext cx="9757610" cy="2862322"/>
          </a:xfrm>
          <a:prstGeom prst="rect">
            <a:avLst/>
          </a:prstGeom>
        </p:spPr>
        <p:txBody>
          <a:bodyPr wrap="square">
            <a:spAutoFit/>
          </a:bodyPr>
          <a:lstStyle/>
          <a:p>
            <a:pPr defTabSz="914400">
              <a:lnSpc>
                <a:spcPct val="90000"/>
              </a:lnSpc>
              <a:spcBef>
                <a:spcPct val="0"/>
              </a:spcBef>
            </a:pPr>
            <a:r>
              <a:rPr lang="de-DE" sz="4000" b="1" dirty="0">
                <a:ea typeface="+mj-ea"/>
                <a:cs typeface="+mj-cs"/>
              </a:rPr>
              <a:t>Die Möglichkeiten der Fachberatung sind</a:t>
            </a:r>
          </a:p>
          <a:p>
            <a:pPr defTabSz="914400">
              <a:lnSpc>
                <a:spcPct val="90000"/>
              </a:lnSpc>
              <a:spcBef>
                <a:spcPct val="0"/>
              </a:spcBef>
            </a:pPr>
            <a:endParaRPr lang="de-DE" sz="4000" b="1" dirty="0">
              <a:ea typeface="+mj-ea"/>
              <a:cs typeface="+mj-cs"/>
            </a:endParaRPr>
          </a:p>
          <a:p>
            <a:pPr defTabSz="914400">
              <a:lnSpc>
                <a:spcPct val="90000"/>
              </a:lnSpc>
              <a:spcBef>
                <a:spcPct val="0"/>
              </a:spcBef>
            </a:pPr>
            <a:r>
              <a:rPr lang="de-DE" sz="4000" b="1" dirty="0">
                <a:ea typeface="+mj-ea"/>
                <a:cs typeface="+mj-cs"/>
              </a:rPr>
              <a:t>         vielseitig und der Kreativität </a:t>
            </a:r>
          </a:p>
          <a:p>
            <a:pPr defTabSz="914400">
              <a:lnSpc>
                <a:spcPct val="90000"/>
              </a:lnSpc>
              <a:spcBef>
                <a:spcPct val="0"/>
              </a:spcBef>
            </a:pPr>
            <a:endParaRPr lang="de-DE" sz="4000" b="1" dirty="0">
              <a:ea typeface="+mj-ea"/>
              <a:cs typeface="+mj-cs"/>
            </a:endParaRPr>
          </a:p>
          <a:p>
            <a:pPr defTabSz="914400">
              <a:lnSpc>
                <a:spcPct val="90000"/>
              </a:lnSpc>
              <a:spcBef>
                <a:spcPct val="0"/>
              </a:spcBef>
            </a:pPr>
            <a:r>
              <a:rPr lang="de-DE" sz="4000" b="1" dirty="0">
                <a:ea typeface="+mj-ea"/>
                <a:cs typeface="+mj-cs"/>
              </a:rPr>
              <a:t>                   sind keine Grenzen gesetzt!</a:t>
            </a:r>
          </a:p>
        </p:txBody>
      </p:sp>
      <p:sp>
        <p:nvSpPr>
          <p:cNvPr id="3" name="Textfeld 2"/>
          <p:cNvSpPr txBox="1"/>
          <p:nvPr/>
        </p:nvSpPr>
        <p:spPr>
          <a:xfrm>
            <a:off x="4451684" y="673768"/>
            <a:ext cx="1701428" cy="923330"/>
          </a:xfrm>
          <a:prstGeom prst="rect">
            <a:avLst/>
          </a:prstGeom>
          <a:solidFill>
            <a:srgbClr val="FFFF00"/>
          </a:solidFill>
        </p:spPr>
        <p:txBody>
          <a:bodyPr wrap="none" rtlCol="0">
            <a:spAutoFit/>
          </a:bodyPr>
          <a:lstStyle/>
          <a:p>
            <a:r>
              <a:rPr lang="de-DE" sz="5400" b="1" u="sng" dirty="0"/>
              <a:t>Fazit:</a:t>
            </a:r>
          </a:p>
        </p:txBody>
      </p:sp>
    </p:spTree>
    <p:extLst>
      <p:ext uri="{BB962C8B-B14F-4D97-AF65-F5344CB8AC3E}">
        <p14:creationId xmlns:p14="http://schemas.microsoft.com/office/powerpoint/2010/main" val="3873743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25905" y="2844395"/>
            <a:ext cx="1038325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2800" dirty="0">
                <a:solidFill>
                  <a:srgbClr val="000000"/>
                </a:solidFill>
                <a:latin typeface="+mn-lt"/>
                <a:cs typeface="Arial" panose="020B0604020202020204" pitchFamily="34" charset="0"/>
              </a:rPr>
              <a:t>Allen Gartenfachberatern in den Vereinen viel Erfolg für die außerordentlich wichtige ehrenamtliche Tätigkeit.</a:t>
            </a:r>
          </a:p>
          <a:p>
            <a:pPr algn="ctr" eaLnBrk="1" hangingPunct="1">
              <a:spcBef>
                <a:spcPct val="0"/>
              </a:spcBef>
              <a:buFontTx/>
              <a:buNone/>
            </a:pPr>
            <a:endParaRPr lang="de-DE" altLang="de-DE" sz="2800" dirty="0">
              <a:solidFill>
                <a:srgbClr val="000000"/>
              </a:solidFill>
              <a:latin typeface="+mn-lt"/>
              <a:cs typeface="Arial" panose="020B0604020202020204" pitchFamily="34" charset="0"/>
            </a:endParaRPr>
          </a:p>
          <a:p>
            <a:pPr algn="ctr" eaLnBrk="1" hangingPunct="1">
              <a:spcBef>
                <a:spcPct val="0"/>
              </a:spcBef>
              <a:buFontTx/>
              <a:buNone/>
            </a:pPr>
            <a:endParaRPr lang="de-DE" altLang="de-DE" sz="2800" dirty="0">
              <a:solidFill>
                <a:srgbClr val="000000"/>
              </a:solidFill>
              <a:latin typeface="+mn-lt"/>
              <a:cs typeface="Arial" panose="020B0604020202020204" pitchFamily="34" charset="0"/>
            </a:endParaRPr>
          </a:p>
          <a:p>
            <a:pPr algn="ctr" eaLnBrk="1" hangingPunct="1">
              <a:spcBef>
                <a:spcPct val="0"/>
              </a:spcBef>
              <a:buFontTx/>
              <a:buNone/>
            </a:pPr>
            <a:r>
              <a:rPr lang="de-DE" altLang="de-DE" sz="2800" dirty="0">
                <a:solidFill>
                  <a:srgbClr val="000000"/>
                </a:solidFill>
                <a:latin typeface="+mn-lt"/>
                <a:cs typeface="Arial" panose="020B0604020202020204" pitchFamily="34" charset="0"/>
              </a:rPr>
              <a:t>So kann die Kleingartenanlage die Kriterien des Bundeskleingartengesetzes mit Leben erfüllen.</a:t>
            </a:r>
            <a:endParaRPr lang="de-DE" altLang="de-DE" sz="2800" dirty="0">
              <a:latin typeface="+mn-lt"/>
            </a:endParaRPr>
          </a:p>
        </p:txBody>
      </p:sp>
      <p:sp>
        <p:nvSpPr>
          <p:cNvPr id="23556" name="Rectangle 5"/>
          <p:cNvSpPr>
            <a:spLocks noGrp="1" noChangeArrowheads="1"/>
          </p:cNvSpPr>
          <p:nvPr>
            <p:ph type="title" idx="4294967295"/>
          </p:nvPr>
        </p:nvSpPr>
        <p:spPr>
          <a:xfrm>
            <a:off x="2322095" y="866274"/>
            <a:ext cx="7471609" cy="873376"/>
          </a:xfrm>
        </p:spPr>
        <p:txBody>
          <a:bodyPr>
            <a:noAutofit/>
          </a:bodyPr>
          <a:lstStyle/>
          <a:p>
            <a:pPr algn="l" eaLnBrk="1" hangingPunct="1"/>
            <a:r>
              <a:rPr lang="de-DE" altLang="de-DE" sz="4000" b="1" dirty="0">
                <a:latin typeface="+mn-lt"/>
              </a:rPr>
              <a:t>Danke für Eure  Aufmerksamkeit!</a:t>
            </a:r>
          </a:p>
        </p:txBody>
      </p:sp>
    </p:spTree>
    <p:extLst>
      <p:ext uri="{BB962C8B-B14F-4D97-AF65-F5344CB8AC3E}">
        <p14:creationId xmlns:p14="http://schemas.microsoft.com/office/powerpoint/2010/main" val="2778508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92D050"/>
        </a:solidFill>
        <a:effectLst/>
      </p:bgPr>
    </p:bg>
    <p:spTree>
      <p:nvGrpSpPr>
        <p:cNvPr id="1" name=""/>
        <p:cNvGrpSpPr/>
        <p:nvPr/>
      </p:nvGrpSpPr>
      <p:grpSpPr>
        <a:xfrm>
          <a:off x="0" y="0"/>
          <a:ext cx="0" cy="0"/>
          <a:chOff x="0" y="0"/>
          <a:chExt cx="0" cy="0"/>
        </a:xfrm>
      </p:grpSpPr>
      <p:sp>
        <p:nvSpPr>
          <p:cNvPr id="6147" name="Rectangle 2"/>
          <p:cNvSpPr>
            <a:spLocks noChangeArrowheads="1"/>
          </p:cNvSpPr>
          <p:nvPr/>
        </p:nvSpPr>
        <p:spPr bwMode="auto">
          <a:xfrm>
            <a:off x="3124200" y="251460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de-DE" altLang="de-DE" sz="2400"/>
          </a:p>
        </p:txBody>
      </p:sp>
      <p:sp>
        <p:nvSpPr>
          <p:cNvPr id="6148" name="Rectangle 4"/>
          <p:cNvSpPr>
            <a:spLocks noGrp="1" noChangeArrowheads="1"/>
          </p:cNvSpPr>
          <p:nvPr>
            <p:ph type="title" idx="4294967295"/>
          </p:nvPr>
        </p:nvSpPr>
        <p:spPr>
          <a:xfrm>
            <a:off x="279399" y="253321"/>
            <a:ext cx="9248423" cy="376237"/>
          </a:xfrm>
          <a:solidFill>
            <a:srgbClr val="FFFF00"/>
          </a:solidFill>
        </p:spPr>
        <p:txBody>
          <a:bodyPr>
            <a:noAutofit/>
          </a:bodyPr>
          <a:lstStyle/>
          <a:p>
            <a:pPr eaLnBrk="1" hangingPunct="1"/>
            <a:r>
              <a:rPr lang="de-DE" altLang="de-DE" sz="2800" b="1" dirty="0">
                <a:solidFill>
                  <a:schemeClr val="tx1"/>
                </a:solidFill>
                <a:latin typeface="Arial" panose="020B0604020202020204" pitchFamily="34" charset="0"/>
              </a:rPr>
              <a:t>     Hier steht – das wir die Fachberatung brauchen?</a:t>
            </a:r>
            <a:endParaRPr lang="de-DE" altLang="de-DE" sz="2800" dirty="0">
              <a:solidFill>
                <a:schemeClr val="tx1"/>
              </a:solidFill>
              <a:latin typeface="Arial" panose="020B0604020202020204" pitchFamily="34" charset="0"/>
            </a:endParaRPr>
          </a:p>
        </p:txBody>
      </p:sp>
      <p:sp>
        <p:nvSpPr>
          <p:cNvPr id="14346" name="Text Box 10"/>
          <p:cNvSpPr txBox="1">
            <a:spLocks noChangeArrowheads="1"/>
          </p:cNvSpPr>
          <p:nvPr/>
        </p:nvSpPr>
        <p:spPr bwMode="auto">
          <a:xfrm>
            <a:off x="5867400" y="1313001"/>
            <a:ext cx="55499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de-DE" altLang="de-DE" sz="4000" b="1" dirty="0">
                <a:latin typeface="Arial" panose="020B0604020202020204" pitchFamily="34" charset="0"/>
              </a:rPr>
              <a:t>§ 2</a:t>
            </a:r>
          </a:p>
          <a:p>
            <a:pPr algn="ctr" eaLnBrk="1" hangingPunct="1">
              <a:spcBef>
                <a:spcPct val="50000"/>
              </a:spcBef>
              <a:buFontTx/>
              <a:buNone/>
            </a:pPr>
            <a:r>
              <a:rPr lang="de-DE" altLang="de-DE" sz="2000" b="1" dirty="0">
                <a:latin typeface="Arial" panose="020B0604020202020204" pitchFamily="34" charset="0"/>
              </a:rPr>
              <a:t>Kleingärtnerische Gemeinnützigkeit</a:t>
            </a:r>
            <a:endParaRPr lang="de-DE" altLang="de-DE" sz="2000" dirty="0">
              <a:latin typeface="Arial" panose="020B0604020202020204" pitchFamily="34" charset="0"/>
            </a:endParaRPr>
          </a:p>
          <a:p>
            <a:pPr algn="ctr" eaLnBrk="1" hangingPunct="1">
              <a:spcBef>
                <a:spcPct val="50000"/>
              </a:spcBef>
              <a:buFontTx/>
              <a:buNone/>
            </a:pPr>
            <a:r>
              <a:rPr lang="de-DE" altLang="de-DE" sz="2000" dirty="0">
                <a:latin typeface="Arial" panose="020B0604020202020204" pitchFamily="34" charset="0"/>
              </a:rPr>
              <a:t>Eine Kleingärtnerorganisation wird als gemeinnützig anerkannt, wenn sie im Vereinsregister eingetragen ist, sich der regelmäßigen Prüfung der Geschäftsführung unterwirft …..</a:t>
            </a:r>
            <a:endParaRPr lang="de-DE" altLang="de-DE" sz="2000" b="1" dirty="0">
              <a:latin typeface="Arial" panose="020B0604020202020204" pitchFamily="34" charset="0"/>
            </a:endParaRPr>
          </a:p>
        </p:txBody>
      </p:sp>
      <p:sp>
        <p:nvSpPr>
          <p:cNvPr id="14365" name="Rectangle 29"/>
          <p:cNvSpPr>
            <a:spLocks noChangeArrowheads="1"/>
          </p:cNvSpPr>
          <p:nvPr/>
        </p:nvSpPr>
        <p:spPr bwMode="auto">
          <a:xfrm>
            <a:off x="981302" y="1416781"/>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2400" b="1" dirty="0">
                <a:solidFill>
                  <a:srgbClr val="006600"/>
                </a:solidFill>
                <a:latin typeface="Arial" panose="020B0604020202020204" pitchFamily="34" charset="0"/>
              </a:rPr>
              <a:t>Bundeskleingartengesetz (BKleinG)</a:t>
            </a:r>
            <a:br>
              <a:rPr lang="de-DE" altLang="de-DE" sz="2400" b="1" u="sng" dirty="0">
                <a:solidFill>
                  <a:schemeClr val="tx2"/>
                </a:solidFill>
                <a:latin typeface="Arial" panose="020B0604020202020204" pitchFamily="34" charset="0"/>
              </a:rPr>
            </a:br>
            <a:r>
              <a:rPr lang="de-DE" altLang="de-DE" sz="2400" dirty="0">
                <a:solidFill>
                  <a:schemeClr val="tx2"/>
                </a:solidFill>
                <a:latin typeface="Arial" panose="020B0604020202020204" pitchFamily="34" charset="0"/>
              </a:rPr>
              <a:t>vom 28.02.1983, zuletzt geändert am 19.09.2006</a:t>
            </a:r>
          </a:p>
        </p:txBody>
      </p:sp>
      <p:sp>
        <p:nvSpPr>
          <p:cNvPr id="14371" name="Text Box 35"/>
          <p:cNvSpPr txBox="1">
            <a:spLocks noChangeArrowheads="1"/>
          </p:cNvSpPr>
          <p:nvPr/>
        </p:nvSpPr>
        <p:spPr bwMode="auto">
          <a:xfrm>
            <a:off x="5753100" y="4483100"/>
            <a:ext cx="56642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de-DE" altLang="de-DE" sz="1800" b="1" dirty="0">
                <a:latin typeface="Arial" panose="020B0604020202020204" pitchFamily="34" charset="0"/>
              </a:rPr>
              <a:t>Absatz 1</a:t>
            </a:r>
            <a:endParaRPr lang="de-DE" altLang="de-DE" sz="1800" dirty="0">
              <a:latin typeface="Arial" panose="020B0604020202020204" pitchFamily="34" charset="0"/>
            </a:endParaRPr>
          </a:p>
          <a:p>
            <a:pPr algn="ctr" eaLnBrk="1" hangingPunct="1">
              <a:spcBef>
                <a:spcPct val="0"/>
              </a:spcBef>
              <a:buFontTx/>
              <a:buNone/>
            </a:pPr>
            <a:r>
              <a:rPr lang="de-DE" altLang="de-DE" sz="2000" dirty="0">
                <a:latin typeface="Arial" panose="020B0604020202020204" pitchFamily="34" charset="0"/>
              </a:rPr>
              <a:t>Die Organisation ausschließlich oder überwiegend die Förderung des Kleingartenwesens sowie</a:t>
            </a:r>
          </a:p>
          <a:p>
            <a:pPr algn="ctr" eaLnBrk="1" hangingPunct="1">
              <a:spcBef>
                <a:spcPct val="0"/>
              </a:spcBef>
              <a:buFontTx/>
              <a:buNone/>
            </a:pPr>
            <a:r>
              <a:rPr lang="de-DE" altLang="de-DE" sz="2000" dirty="0">
                <a:latin typeface="Arial" panose="020B0604020202020204" pitchFamily="34" charset="0"/>
              </a:rPr>
              <a:t>die </a:t>
            </a:r>
            <a:r>
              <a:rPr lang="de-DE" altLang="de-DE" sz="2000" b="1" dirty="0">
                <a:latin typeface="Arial" panose="020B0604020202020204" pitchFamily="34" charset="0"/>
              </a:rPr>
              <a:t>fachliche Betreuung ihrer Mitglieder </a:t>
            </a:r>
            <a:r>
              <a:rPr lang="de-DE" altLang="de-DE" sz="2000" dirty="0">
                <a:latin typeface="Arial" panose="020B0604020202020204" pitchFamily="34" charset="0"/>
              </a:rPr>
              <a:t>bezweckt</a:t>
            </a:r>
            <a:r>
              <a:rPr lang="de-DE" altLang="de-DE" sz="1400" dirty="0">
                <a:latin typeface="Arial" panose="020B0604020202020204" pitchFamily="34" charset="0"/>
              </a:rPr>
              <a:t>.</a:t>
            </a:r>
            <a:endParaRPr lang="de-DE" altLang="de-DE" sz="1400" b="1" dirty="0">
              <a:latin typeface="Arial" panose="020B0604020202020204" pitchFamily="34"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84" y="2793633"/>
            <a:ext cx="5634016" cy="3597682"/>
          </a:xfrm>
          <a:prstGeom prst="rect">
            <a:avLst/>
          </a:prstGeom>
        </p:spPr>
      </p:pic>
    </p:spTree>
    <p:extLst>
      <p:ext uri="{BB962C8B-B14F-4D97-AF65-F5344CB8AC3E}">
        <p14:creationId xmlns:p14="http://schemas.microsoft.com/office/powerpoint/2010/main" val="81743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194" name="Picture 2" descr="C:\Users\Timmy\Documents\001  Bild.jpg"/>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46168"/>
            <a:ext cx="9492916" cy="27451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a:xfrm>
            <a:off x="-24811" y="47493"/>
            <a:ext cx="5362074" cy="1196340"/>
          </a:xfrm>
          <a:solidFill>
            <a:srgbClr val="FFFF00"/>
          </a:solidFill>
        </p:spPr>
        <p:txBody>
          <a:bodyPr>
            <a:noAutofit/>
          </a:bodyPr>
          <a:lstStyle/>
          <a:p>
            <a:pPr eaLnBrk="1" hangingPunct="1"/>
            <a:r>
              <a:rPr lang="de-DE" altLang="de-DE" sz="3200" b="1" dirty="0">
                <a:latin typeface="+mn-lt"/>
              </a:rPr>
              <a:t>Der Fachberater sollte Mitglied im Vorstand sein!</a:t>
            </a:r>
          </a:p>
        </p:txBody>
      </p:sp>
      <p:sp>
        <p:nvSpPr>
          <p:cNvPr id="8196" name="Rectangle 4"/>
          <p:cNvSpPr>
            <a:spLocks noChangeArrowheads="1"/>
          </p:cNvSpPr>
          <p:nvPr/>
        </p:nvSpPr>
        <p:spPr bwMode="auto">
          <a:xfrm>
            <a:off x="3090863" y="248602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de-DE" altLang="de-DE" sz="2400"/>
          </a:p>
        </p:txBody>
      </p:sp>
      <p:sp useBgFill="1">
        <p:nvSpPr>
          <p:cNvPr id="8197" name="Text Box 5"/>
          <p:cNvSpPr txBox="1">
            <a:spLocks noChangeArrowheads="1"/>
          </p:cNvSpPr>
          <p:nvPr/>
        </p:nvSpPr>
        <p:spPr bwMode="auto">
          <a:xfrm>
            <a:off x="-24811" y="3281943"/>
            <a:ext cx="12192000" cy="360098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lvl="8">
              <a:spcBef>
                <a:spcPct val="50000"/>
              </a:spcBef>
              <a:buFontTx/>
              <a:buChar char="•"/>
            </a:pPr>
            <a:r>
              <a:rPr lang="de-DE" altLang="de-DE" sz="2400" dirty="0"/>
              <a:t>Fachberater arbeiten ehrenamtlich für ihren Verein.</a:t>
            </a:r>
          </a:p>
          <a:p>
            <a:pPr lvl="8">
              <a:spcBef>
                <a:spcPct val="50000"/>
              </a:spcBef>
              <a:buFontTx/>
              <a:buChar char="•"/>
            </a:pPr>
            <a:r>
              <a:rPr lang="de-DE" altLang="de-DE" sz="2400" dirty="0"/>
              <a:t>Fachliche Beratung über </a:t>
            </a:r>
            <a:r>
              <a:rPr lang="de-DE" altLang="de-DE" sz="2400" dirty="0" err="1"/>
              <a:t>natur</a:t>
            </a:r>
            <a:r>
              <a:rPr lang="de-DE" altLang="de-DE" sz="2400" dirty="0"/>
              <a:t> und umweltfreundliches Gärtnern.</a:t>
            </a:r>
          </a:p>
          <a:p>
            <a:pPr lvl="8">
              <a:spcBef>
                <a:spcPct val="50000"/>
              </a:spcBef>
              <a:buFontTx/>
              <a:buChar char="•"/>
            </a:pPr>
            <a:r>
              <a:rPr lang="de-DE" altLang="de-DE" sz="2400" dirty="0"/>
              <a:t>Organisation und Durchführung von Schulungen, Vorträgen, Workshops und Gartenbegehungen.</a:t>
            </a:r>
          </a:p>
          <a:p>
            <a:pPr lvl="8">
              <a:spcBef>
                <a:spcPct val="50000"/>
              </a:spcBef>
              <a:buFontTx/>
              <a:buChar char="•"/>
            </a:pPr>
            <a:r>
              <a:rPr lang="de-DE" altLang="de-DE" sz="2400" dirty="0"/>
              <a:t>Teilnahme an Aus- und Fortbildungen. </a:t>
            </a:r>
          </a:p>
          <a:p>
            <a:pPr lvl="8">
              <a:spcBef>
                <a:spcPct val="50000"/>
              </a:spcBef>
              <a:buFontTx/>
              <a:buChar char="•"/>
            </a:pPr>
            <a:r>
              <a:rPr lang="de-DE" altLang="de-DE" sz="2400" dirty="0"/>
              <a:t>Mitwirkung bei der Gestaltung von Schaukästen, Flyer usw.</a:t>
            </a:r>
          </a:p>
          <a:p>
            <a:pPr lvl="8">
              <a:spcBef>
                <a:spcPct val="50000"/>
              </a:spcBef>
              <a:buFontTx/>
              <a:buChar char="•"/>
            </a:pPr>
            <a:r>
              <a:rPr lang="de-DE" altLang="de-DE" sz="2400" dirty="0"/>
              <a:t> Anwendung sozialer Medien und Nutzung von Fachliteratur</a:t>
            </a:r>
          </a:p>
        </p:txBody>
      </p:sp>
      <p:sp>
        <p:nvSpPr>
          <p:cNvPr id="3" name="Textfeld 2">
            <a:extLst>
              <a:ext uri="{FF2B5EF4-FFF2-40B4-BE49-F238E27FC236}">
                <a16:creationId xmlns:a16="http://schemas.microsoft.com/office/drawing/2014/main" id="{A5FA2879-1842-4500-92AA-09C636293EE9}"/>
              </a:ext>
            </a:extLst>
          </p:cNvPr>
          <p:cNvSpPr txBox="1"/>
          <p:nvPr/>
        </p:nvSpPr>
        <p:spPr>
          <a:xfrm>
            <a:off x="1444698" y="3629060"/>
            <a:ext cx="6909758" cy="1200329"/>
          </a:xfrm>
          <a:prstGeom prst="rect">
            <a:avLst/>
          </a:prstGeom>
          <a:noFill/>
        </p:spPr>
        <p:txBody>
          <a:bodyPr wrap="square">
            <a:spAutoFit/>
          </a:bodyPr>
          <a:lstStyle/>
          <a:p>
            <a:endParaRPr lang="de-DE" sz="1800" b="1" dirty="0">
              <a:ea typeface="+mj-ea"/>
              <a:cs typeface="+mj-cs"/>
            </a:endParaRPr>
          </a:p>
          <a:p>
            <a:endParaRPr lang="de-DE" b="1" dirty="0">
              <a:ea typeface="+mj-ea"/>
              <a:cs typeface="+mj-cs"/>
            </a:endParaRPr>
          </a:p>
          <a:p>
            <a:endParaRPr lang="de-DE" sz="1800" b="1" dirty="0">
              <a:ea typeface="+mj-ea"/>
              <a:cs typeface="+mj-cs"/>
            </a:endParaRPr>
          </a:p>
          <a:p>
            <a:endParaRPr lang="de-DE" sz="1800" b="1" dirty="0">
              <a:ea typeface="+mj-ea"/>
              <a:cs typeface="+mj-cs"/>
            </a:endParaRPr>
          </a:p>
        </p:txBody>
      </p:sp>
    </p:spTree>
    <p:extLst>
      <p:ext uri="{BB962C8B-B14F-4D97-AF65-F5344CB8AC3E}">
        <p14:creationId xmlns:p14="http://schemas.microsoft.com/office/powerpoint/2010/main" val="213379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Abgerundetes Rechteck 1"/>
          <p:cNvSpPr/>
          <p:nvPr/>
        </p:nvSpPr>
        <p:spPr>
          <a:xfrm>
            <a:off x="4864100" y="1397000"/>
            <a:ext cx="3009900" cy="96520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Fachberater/in</a:t>
            </a:r>
          </a:p>
        </p:txBody>
      </p:sp>
      <p:sp>
        <p:nvSpPr>
          <p:cNvPr id="4" name="Abgerundetes Rechteck 3"/>
          <p:cNvSpPr/>
          <p:nvPr/>
        </p:nvSpPr>
        <p:spPr>
          <a:xfrm>
            <a:off x="8712200" y="4953000"/>
            <a:ext cx="2578100" cy="91440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Inhalte</a:t>
            </a:r>
          </a:p>
        </p:txBody>
      </p:sp>
      <p:sp>
        <p:nvSpPr>
          <p:cNvPr id="5" name="Abgerundetes Rechteck 4"/>
          <p:cNvSpPr/>
          <p:nvPr/>
        </p:nvSpPr>
        <p:spPr>
          <a:xfrm>
            <a:off x="889000" y="4883437"/>
            <a:ext cx="2962275" cy="91440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Vereinsmitglieder</a:t>
            </a:r>
          </a:p>
        </p:txBody>
      </p:sp>
      <p:cxnSp>
        <p:nvCxnSpPr>
          <p:cNvPr id="7" name="Gerade Verbindung mit Pfeil 6"/>
          <p:cNvCxnSpPr/>
          <p:nvPr/>
        </p:nvCxnSpPr>
        <p:spPr>
          <a:xfrm>
            <a:off x="7874000" y="2451100"/>
            <a:ext cx="2336800" cy="234343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2476500" y="2451100"/>
            <a:ext cx="2387600" cy="231140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216400" y="5340637"/>
            <a:ext cx="43053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2370137" y="329851"/>
            <a:ext cx="6469656" cy="584775"/>
          </a:xfrm>
          <a:prstGeom prst="rect">
            <a:avLst/>
          </a:prstGeom>
          <a:solidFill>
            <a:srgbClr val="FFFF00"/>
          </a:solidFill>
        </p:spPr>
        <p:txBody>
          <a:bodyPr wrap="none" rtlCol="0">
            <a:spAutoFit/>
          </a:bodyPr>
          <a:lstStyle/>
          <a:p>
            <a:r>
              <a:rPr lang="de-DE" sz="3200" b="1" dirty="0"/>
              <a:t>Wechselwirkung in der Fachberatung</a:t>
            </a:r>
          </a:p>
        </p:txBody>
      </p:sp>
      <p:sp>
        <p:nvSpPr>
          <p:cNvPr id="23" name="Textfeld 22"/>
          <p:cNvSpPr txBox="1"/>
          <p:nvPr/>
        </p:nvSpPr>
        <p:spPr>
          <a:xfrm>
            <a:off x="3944548" y="5579704"/>
            <a:ext cx="2868478" cy="461665"/>
          </a:xfrm>
          <a:prstGeom prst="rect">
            <a:avLst/>
          </a:prstGeom>
          <a:noFill/>
        </p:spPr>
        <p:txBody>
          <a:bodyPr wrap="none" rtlCol="0">
            <a:spAutoFit/>
          </a:bodyPr>
          <a:lstStyle/>
          <a:p>
            <a:r>
              <a:rPr lang="de-DE" sz="2400" b="1" dirty="0"/>
              <a:t>                  Kompetenz</a:t>
            </a:r>
          </a:p>
        </p:txBody>
      </p:sp>
      <p:sp>
        <p:nvSpPr>
          <p:cNvPr id="24" name="Textfeld 23"/>
          <p:cNvSpPr txBox="1"/>
          <p:nvPr/>
        </p:nvSpPr>
        <p:spPr>
          <a:xfrm>
            <a:off x="361830" y="3124139"/>
            <a:ext cx="3308470" cy="461665"/>
          </a:xfrm>
          <a:prstGeom prst="rect">
            <a:avLst/>
          </a:prstGeom>
          <a:noFill/>
        </p:spPr>
        <p:txBody>
          <a:bodyPr wrap="none" rtlCol="0">
            <a:spAutoFit/>
          </a:bodyPr>
          <a:lstStyle/>
          <a:p>
            <a:r>
              <a:rPr lang="de-DE" sz="2400" b="1" dirty="0"/>
              <a:t>Umgang mit Mitgliedern</a:t>
            </a:r>
          </a:p>
        </p:txBody>
      </p:sp>
      <p:sp>
        <p:nvSpPr>
          <p:cNvPr id="25" name="Textfeld 24"/>
          <p:cNvSpPr txBox="1"/>
          <p:nvPr/>
        </p:nvSpPr>
        <p:spPr>
          <a:xfrm>
            <a:off x="8521700" y="2662474"/>
            <a:ext cx="3696140" cy="461665"/>
          </a:xfrm>
          <a:prstGeom prst="rect">
            <a:avLst/>
          </a:prstGeom>
          <a:noFill/>
        </p:spPr>
        <p:txBody>
          <a:bodyPr wrap="none" rtlCol="0">
            <a:spAutoFit/>
          </a:bodyPr>
          <a:lstStyle/>
          <a:p>
            <a:r>
              <a:rPr lang="de-DE" sz="2400" b="1" dirty="0"/>
              <a:t>Auftreten als Fachberate/in</a:t>
            </a:r>
          </a:p>
        </p:txBody>
      </p:sp>
    </p:spTree>
    <p:extLst>
      <p:ext uri="{BB962C8B-B14F-4D97-AF65-F5344CB8AC3E}">
        <p14:creationId xmlns:p14="http://schemas.microsoft.com/office/powerpoint/2010/main" val="124614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5003800" y="279400"/>
            <a:ext cx="1543179" cy="584775"/>
          </a:xfrm>
          <a:prstGeom prst="rect">
            <a:avLst/>
          </a:prstGeom>
          <a:solidFill>
            <a:srgbClr val="FFFF00"/>
          </a:solidFill>
        </p:spPr>
        <p:txBody>
          <a:bodyPr wrap="none" rtlCol="0">
            <a:spAutoFit/>
          </a:bodyPr>
          <a:lstStyle/>
          <a:p>
            <a:r>
              <a:rPr lang="de-DE" sz="3200" b="1" dirty="0"/>
              <a:t> Vortrag</a:t>
            </a:r>
          </a:p>
        </p:txBody>
      </p:sp>
      <p:sp>
        <p:nvSpPr>
          <p:cNvPr id="3" name="Textfeld 2"/>
          <p:cNvSpPr txBox="1"/>
          <p:nvPr/>
        </p:nvSpPr>
        <p:spPr>
          <a:xfrm>
            <a:off x="317500" y="1256467"/>
            <a:ext cx="10465378" cy="4247317"/>
          </a:xfrm>
          <a:prstGeom prst="rect">
            <a:avLst/>
          </a:prstGeom>
          <a:noFill/>
        </p:spPr>
        <p:txBody>
          <a:bodyPr wrap="square" rtlCol="0">
            <a:spAutoFit/>
          </a:bodyPr>
          <a:lstStyle/>
          <a:p>
            <a:r>
              <a:rPr lang="de-DE" sz="3200" b="1" u="sng" dirty="0"/>
              <a:t>Grundregeln:</a:t>
            </a:r>
          </a:p>
          <a:p>
            <a:endParaRPr lang="de-DE" dirty="0"/>
          </a:p>
          <a:p>
            <a:pPr marL="342900" indent="-342900">
              <a:buAutoNum type="arabicPeriod"/>
            </a:pPr>
            <a:r>
              <a:rPr lang="de-DE" sz="2000" b="1" dirty="0"/>
              <a:t>Klarheit über Ziel und Zweck des Vortrages</a:t>
            </a:r>
          </a:p>
          <a:p>
            <a:pPr marL="342900" indent="-342900">
              <a:buAutoNum type="arabicPeriod"/>
            </a:pPr>
            <a:endParaRPr lang="de-DE" sz="2000" b="1" dirty="0"/>
          </a:p>
          <a:p>
            <a:pPr marL="342900" indent="-342900">
              <a:buAutoNum type="arabicPeriod"/>
            </a:pPr>
            <a:r>
              <a:rPr lang="de-DE" sz="2000" b="1" dirty="0"/>
              <a:t> was erwarten die Zuhörer; welche Fragen interessieren besonders</a:t>
            </a:r>
          </a:p>
          <a:p>
            <a:pPr marL="342900" indent="-342900">
              <a:buAutoNum type="arabicPeriod"/>
            </a:pPr>
            <a:endParaRPr lang="de-DE" sz="2000" b="1" dirty="0"/>
          </a:p>
          <a:p>
            <a:pPr marL="342900" indent="-342900">
              <a:buAutoNum type="arabicPeriod"/>
            </a:pPr>
            <a:r>
              <a:rPr lang="de-DE" sz="2000" b="1" dirty="0"/>
              <a:t>Redezeit beachten - nicht länger als 50 Minuten ohne Pause</a:t>
            </a:r>
          </a:p>
          <a:p>
            <a:pPr marL="342900" indent="-342900">
              <a:buAutoNum type="arabicPeriod"/>
            </a:pPr>
            <a:endParaRPr lang="de-DE" sz="2000" b="1" dirty="0"/>
          </a:p>
          <a:p>
            <a:pPr marL="342900" indent="-342900">
              <a:buAutoNum type="arabicPeriod"/>
            </a:pPr>
            <a:r>
              <a:rPr lang="de-DE" sz="2000" b="1" dirty="0"/>
              <a:t>Interesse der Zuhörer wecken und wachhalten. </a:t>
            </a:r>
          </a:p>
          <a:p>
            <a:r>
              <a:rPr lang="de-DE" sz="2000" b="1" dirty="0"/>
              <a:t>     Verständliche Sprache finden, nicht mit Fremdwörtern brillieren</a:t>
            </a:r>
          </a:p>
          <a:p>
            <a:endParaRPr lang="de-DE" sz="2000" b="1" dirty="0"/>
          </a:p>
          <a:p>
            <a:r>
              <a:rPr lang="de-DE" sz="2000" b="1" dirty="0"/>
              <a:t> 5. Anschauliche Beispiele, wie Grafiken, Darstellungen</a:t>
            </a:r>
          </a:p>
          <a:p>
            <a:r>
              <a:rPr lang="de-DE" sz="2000" b="1" dirty="0"/>
              <a:t>     und Bilder in den Vortrag einbinden</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33264" y="1659467"/>
            <a:ext cx="4145266" cy="4145266"/>
          </a:xfrm>
          <a:prstGeom prst="rect">
            <a:avLst/>
          </a:prstGeom>
        </p:spPr>
      </p:pic>
    </p:spTree>
    <p:extLst>
      <p:ext uri="{BB962C8B-B14F-4D97-AF65-F5344CB8AC3E}">
        <p14:creationId xmlns:p14="http://schemas.microsoft.com/office/powerpoint/2010/main" val="183746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2568575" y="615950"/>
            <a:ext cx="5577168" cy="584775"/>
          </a:xfrm>
          <a:prstGeom prst="rect">
            <a:avLst/>
          </a:prstGeom>
          <a:solidFill>
            <a:srgbClr val="FFFF00"/>
          </a:solidFill>
        </p:spPr>
        <p:txBody>
          <a:bodyPr wrap="none" rtlCol="0">
            <a:spAutoFit/>
          </a:bodyPr>
          <a:lstStyle/>
          <a:p>
            <a:r>
              <a:rPr lang="de-DE" sz="3200" b="1" dirty="0"/>
              <a:t>Grundlagen von Präsentationen</a:t>
            </a:r>
          </a:p>
        </p:txBody>
      </p:sp>
      <p:sp>
        <p:nvSpPr>
          <p:cNvPr id="6" name="Textfeld 5">
            <a:extLst>
              <a:ext uri="{FF2B5EF4-FFF2-40B4-BE49-F238E27FC236}">
                <a16:creationId xmlns:a16="http://schemas.microsoft.com/office/drawing/2014/main" id="{E45FB853-67EC-27F1-5352-3808A72D9A93}"/>
              </a:ext>
            </a:extLst>
          </p:cNvPr>
          <p:cNvSpPr txBox="1"/>
          <p:nvPr/>
        </p:nvSpPr>
        <p:spPr>
          <a:xfrm>
            <a:off x="838199" y="3362324"/>
            <a:ext cx="2466975" cy="584775"/>
          </a:xfrm>
          <a:prstGeom prst="rect">
            <a:avLst/>
          </a:prstGeom>
          <a:noFill/>
        </p:spPr>
        <p:txBody>
          <a:bodyPr wrap="square" rtlCol="0">
            <a:spAutoFit/>
          </a:bodyPr>
          <a:lstStyle/>
          <a:p>
            <a:r>
              <a:rPr lang="de-DE" sz="3200" b="1" dirty="0"/>
              <a:t>Power-point</a:t>
            </a:r>
          </a:p>
        </p:txBody>
      </p:sp>
    </p:spTree>
    <p:extLst>
      <p:ext uri="{BB962C8B-B14F-4D97-AF65-F5344CB8AC3E}">
        <p14:creationId xmlns:p14="http://schemas.microsoft.com/office/powerpoint/2010/main" val="133141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3707913" y="246882"/>
            <a:ext cx="3039807" cy="584775"/>
          </a:xfrm>
          <a:prstGeom prst="rect">
            <a:avLst/>
          </a:prstGeom>
          <a:solidFill>
            <a:srgbClr val="FFFF00"/>
          </a:solidFill>
        </p:spPr>
        <p:txBody>
          <a:bodyPr wrap="none" rtlCol="0">
            <a:spAutoFit/>
          </a:bodyPr>
          <a:lstStyle/>
          <a:p>
            <a:r>
              <a:rPr lang="de-DE" sz="3200" b="1" dirty="0"/>
              <a:t>Online-Seminare</a:t>
            </a:r>
          </a:p>
        </p:txBody>
      </p:sp>
      <p:sp>
        <p:nvSpPr>
          <p:cNvPr id="3" name="Textfeld 2"/>
          <p:cNvSpPr txBox="1"/>
          <p:nvPr/>
        </p:nvSpPr>
        <p:spPr>
          <a:xfrm>
            <a:off x="291877" y="1640750"/>
            <a:ext cx="11320728" cy="4770537"/>
          </a:xfrm>
          <a:prstGeom prst="rect">
            <a:avLst/>
          </a:prstGeom>
          <a:solidFill>
            <a:srgbClr val="92D050"/>
          </a:solidFill>
        </p:spPr>
        <p:txBody>
          <a:bodyPr wrap="none" rtlCol="0">
            <a:spAutoFit/>
          </a:bodyPr>
          <a:lstStyle/>
          <a:p>
            <a:r>
              <a:rPr lang="de-DE" sz="2400" dirty="0"/>
              <a:t>- Die Digitalisierung schreitet voran und wird zukünftig stärker wirksam werden.</a:t>
            </a:r>
          </a:p>
          <a:p>
            <a:r>
              <a:rPr lang="de-DE" sz="2400" dirty="0"/>
              <a:t>  </a:t>
            </a:r>
            <a:endParaRPr lang="de-DE" sz="400" dirty="0"/>
          </a:p>
          <a:p>
            <a:r>
              <a:rPr lang="de-DE" sz="2400" dirty="0"/>
              <a:t>- Durch die demografische Entwicklung verändert sich die Altersstruktur. </a:t>
            </a:r>
          </a:p>
          <a:p>
            <a:r>
              <a:rPr lang="de-DE" sz="2400" dirty="0"/>
              <a:t>   </a:t>
            </a:r>
          </a:p>
          <a:p>
            <a:endParaRPr lang="de-DE" sz="400" dirty="0"/>
          </a:p>
          <a:p>
            <a:r>
              <a:rPr lang="de-DE" sz="2400" dirty="0"/>
              <a:t>- Diese positive Entwicklung stellt uns vor neue Herausforderungen.</a:t>
            </a:r>
          </a:p>
          <a:p>
            <a:r>
              <a:rPr lang="de-DE" sz="2400" dirty="0"/>
              <a:t>   </a:t>
            </a:r>
            <a:endParaRPr lang="de-DE" sz="400" dirty="0"/>
          </a:p>
          <a:p>
            <a:r>
              <a:rPr lang="de-DE" sz="2400" dirty="0"/>
              <a:t>- Onlineschulungen ist zunehmend, da junge Fachberater im Berufsleben stehen.</a:t>
            </a:r>
          </a:p>
          <a:p>
            <a:endParaRPr lang="de-DE" sz="2400" dirty="0"/>
          </a:p>
          <a:p>
            <a:endParaRPr lang="de-DE" sz="400" dirty="0"/>
          </a:p>
          <a:p>
            <a:r>
              <a:rPr lang="de-DE" sz="2400" dirty="0"/>
              <a:t>- Online - Webinare sollten in der Regel nicht länger als eine Stunde in Anspruch nehmen.</a:t>
            </a:r>
          </a:p>
          <a:p>
            <a:endParaRPr lang="de-DE" sz="2400" dirty="0"/>
          </a:p>
          <a:p>
            <a:pPr algn="ctr"/>
            <a:endParaRPr lang="de-DE" sz="2400" dirty="0"/>
          </a:p>
          <a:p>
            <a:r>
              <a:rPr lang="de-DE" sz="3200" b="1" dirty="0"/>
              <a:t>                     technischen Voraussetzungen schaffen!</a:t>
            </a:r>
          </a:p>
        </p:txBody>
      </p:sp>
    </p:spTree>
    <p:extLst>
      <p:ext uri="{BB962C8B-B14F-4D97-AF65-F5344CB8AC3E}">
        <p14:creationId xmlns:p14="http://schemas.microsoft.com/office/powerpoint/2010/main" val="236122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feld 1"/>
          <p:cNvSpPr txBox="1"/>
          <p:nvPr/>
        </p:nvSpPr>
        <p:spPr>
          <a:xfrm>
            <a:off x="3948289" y="1720791"/>
            <a:ext cx="3455370" cy="584775"/>
          </a:xfrm>
          <a:prstGeom prst="rect">
            <a:avLst/>
          </a:prstGeom>
          <a:solidFill>
            <a:srgbClr val="FFFF00"/>
          </a:solidFill>
        </p:spPr>
        <p:txBody>
          <a:bodyPr wrap="none" rtlCol="0">
            <a:spAutoFit/>
          </a:bodyPr>
          <a:lstStyle/>
          <a:p>
            <a:r>
              <a:rPr lang="de-DE" sz="3200" b="1" dirty="0"/>
              <a:t>Gartenbegehungen</a:t>
            </a:r>
          </a:p>
        </p:txBody>
      </p:sp>
      <p:sp>
        <p:nvSpPr>
          <p:cNvPr id="3" name="Textfeld 2"/>
          <p:cNvSpPr txBox="1"/>
          <p:nvPr/>
        </p:nvSpPr>
        <p:spPr>
          <a:xfrm>
            <a:off x="1727200" y="2120900"/>
            <a:ext cx="184731" cy="369332"/>
          </a:xfrm>
          <a:prstGeom prst="rect">
            <a:avLst/>
          </a:prstGeom>
          <a:noFill/>
        </p:spPr>
        <p:txBody>
          <a:bodyPr wrap="none" rtlCol="0">
            <a:spAutoFit/>
          </a:bodyPr>
          <a:lstStyle/>
          <a:p>
            <a:endParaRPr lang="de-DE"/>
          </a:p>
        </p:txBody>
      </p:sp>
      <p:sp>
        <p:nvSpPr>
          <p:cNvPr id="4" name="Textfeld 3"/>
          <p:cNvSpPr txBox="1"/>
          <p:nvPr/>
        </p:nvSpPr>
        <p:spPr>
          <a:xfrm>
            <a:off x="1058208" y="3410656"/>
            <a:ext cx="10412659" cy="954107"/>
          </a:xfrm>
          <a:prstGeom prst="rect">
            <a:avLst/>
          </a:prstGeom>
          <a:noFill/>
        </p:spPr>
        <p:txBody>
          <a:bodyPr wrap="none" rtlCol="0">
            <a:spAutoFit/>
          </a:bodyPr>
          <a:lstStyle/>
          <a:p>
            <a:r>
              <a:rPr lang="de-DE" sz="2800" dirty="0"/>
              <a:t>Die Gartenbegehung mit den Kleingärtnern fördert das aktive Handeln</a:t>
            </a:r>
          </a:p>
          <a:p>
            <a:r>
              <a:rPr lang="de-DE" sz="2800" dirty="0"/>
              <a:t> zum Erreichen von Zielen der kleingärtnerischen Nutzung.</a:t>
            </a:r>
          </a:p>
        </p:txBody>
      </p:sp>
    </p:spTree>
    <p:extLst>
      <p:ext uri="{BB962C8B-B14F-4D97-AF65-F5344CB8AC3E}">
        <p14:creationId xmlns:p14="http://schemas.microsoft.com/office/powerpoint/2010/main" val="2606809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809</Words>
  <Application>Microsoft Office PowerPoint</Application>
  <PresentationFormat>Breitbild</PresentationFormat>
  <Paragraphs>146</Paragraphs>
  <Slides>28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Arial</vt:lpstr>
      <vt:lpstr>Calibri</vt:lpstr>
      <vt:lpstr>Calibri Light</vt:lpstr>
      <vt:lpstr>Office Theme</vt:lpstr>
      <vt:lpstr>           Fachberatung            Methoden der Wissensvermittlung </vt:lpstr>
      <vt:lpstr>PowerPoint-Präsentation</vt:lpstr>
      <vt:lpstr>     Hier steht – das wir die Fachberatung brauchen?</vt:lpstr>
      <vt:lpstr>Der Fachberater sollte Mitglied im Vorstand sein!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Eure  Aufmerksamkeit!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Fachberatung – Methoden der Wissensvermittlung</dc:title>
  <dc:creator>HP Pavilion</dc:creator>
  <cp:lastModifiedBy>Frank Wodrich</cp:lastModifiedBy>
  <cp:revision>132</cp:revision>
  <dcterms:created xsi:type="dcterms:W3CDTF">2024-01-06T13:54:58Z</dcterms:created>
  <dcterms:modified xsi:type="dcterms:W3CDTF">2024-03-29T16:28:55Z</dcterms:modified>
</cp:coreProperties>
</file>